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y="5143500" cx="9144000"/>
  <p:notesSz cx="6858000" cy="9144000"/>
  <p:embeddedFontLst>
    <p:embeddedFont>
      <p:font typeface="Noto Sans Thin"/>
      <p:regular r:id="rId63"/>
      <p:bold r:id="rId64"/>
      <p:italic r:id="rId65"/>
      <p:boldItalic r:id="rId66"/>
    </p:embeddedFont>
    <p:embeddedFont>
      <p:font typeface="Noto Sans"/>
      <p:regular r:id="rId67"/>
      <p:bold r:id="rId68"/>
      <p:italic r:id="rId69"/>
      <p:boldItalic r:id="rId70"/>
    </p:embeddedFont>
    <p:embeddedFont>
      <p:font typeface="Noto Sans SemiBold"/>
      <p:regular r:id="rId71"/>
      <p:bold r:id="rId72"/>
      <p:italic r:id="rId73"/>
      <p:boldItalic r:id="rId74"/>
    </p:embeddedFont>
    <p:embeddedFont>
      <p:font typeface="Delicious Handrawn"/>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9"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NotoSansSemiBold-italic.fntdata"/><Relationship Id="rId72" Type="http://schemas.openxmlformats.org/officeDocument/2006/relationships/font" Target="fonts/NotoSansSemiBold-bold.fntdata"/><Relationship Id="rId31" Type="http://schemas.openxmlformats.org/officeDocument/2006/relationships/slide" Target="slides/slide21.xml"/><Relationship Id="rId75" Type="http://schemas.openxmlformats.org/officeDocument/2006/relationships/font" Target="fonts/DeliciousHandrawn-regular.fntdata"/><Relationship Id="rId30" Type="http://schemas.openxmlformats.org/officeDocument/2006/relationships/slide" Target="slides/slide20.xml"/><Relationship Id="rId74" Type="http://schemas.openxmlformats.org/officeDocument/2006/relationships/font" Target="fonts/NotoSansSemiBold-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NotoSansSemiBold-regular.fntdata"/><Relationship Id="rId70" Type="http://schemas.openxmlformats.org/officeDocument/2006/relationships/font" Target="fonts/NotoSans-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NotoSansThin-bold.fntdata"/><Relationship Id="rId63" Type="http://schemas.openxmlformats.org/officeDocument/2006/relationships/font" Target="fonts/NotoSansThin-regular.fntdata"/><Relationship Id="rId22" Type="http://schemas.openxmlformats.org/officeDocument/2006/relationships/slide" Target="slides/slide12.xml"/><Relationship Id="rId66" Type="http://schemas.openxmlformats.org/officeDocument/2006/relationships/font" Target="fonts/NotoSansThin-boldItalic.fntdata"/><Relationship Id="rId21" Type="http://schemas.openxmlformats.org/officeDocument/2006/relationships/slide" Target="slides/slide11.xml"/><Relationship Id="rId65" Type="http://schemas.openxmlformats.org/officeDocument/2006/relationships/font" Target="fonts/NotoSansThin-italic.fntdata"/><Relationship Id="rId24" Type="http://schemas.openxmlformats.org/officeDocument/2006/relationships/slide" Target="slides/slide14.xml"/><Relationship Id="rId68" Type="http://schemas.openxmlformats.org/officeDocument/2006/relationships/font" Target="fonts/NotoSans-bold.fntdata"/><Relationship Id="rId23" Type="http://schemas.openxmlformats.org/officeDocument/2006/relationships/slide" Target="slides/slide13.xml"/><Relationship Id="rId67" Type="http://schemas.openxmlformats.org/officeDocument/2006/relationships/font" Target="fonts/NotoSans-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NotoSans-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9T09:25:30.360">
    <p:pos x="6000" y="0"/>
    <p:text>Updated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6-24T09:51:55.021">
    <p:pos x="6000" y="0"/>
    <p:text>New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6-24T09:52:02.597">
    <p:pos x="6000" y="0"/>
    <p:text>New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6-24T09:52:09.907">
    <p:pos x="6000" y="0"/>
    <p:text>New Slide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6-24T09:54:15.704">
    <p:pos x="6000" y="0"/>
    <p:text>Updated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6-24T09:54:23.305">
    <p:pos x="6000" y="0"/>
    <p:text>Updated</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6-24T09:57:27.316">
    <p:pos x="6000" y="0"/>
    <p:text>Updated</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6-24T09:58:27.922">
    <p:pos x="6000" y="0"/>
    <p:text>Update</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06-24T10:01:01.593">
    <p:pos x="6000" y="0"/>
    <p:text>Update the onboarding video with a new one</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4-06-24T10:11:33.311">
    <p:pos x="6000" y="0"/>
    <p:text>New Slide</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06-24T10:12:19.754">
    <p:pos x="6000" y="0"/>
    <p:text>New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19T09:25:39.509">
    <p:pos x="6000" y="0"/>
    <p:text>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6-19T09:26:06.557">
    <p:pos x="6000" y="0"/>
    <p:text>New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6-19T09:25:54.707">
    <p:pos x="6000" y="0"/>
    <p:text>New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6-24T10:16:03.711">
    <p:pos x="6000" y="0"/>
    <p:text>Updated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6-24T09:51:18.618">
    <p:pos x="6000" y="0"/>
    <p:text>New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6-24T09:51:26.266">
    <p:pos x="6000" y="0"/>
    <p:text>New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6-24T09:51:38.289">
    <p:pos x="6000" y="0"/>
    <p:text>New Slide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6-24T09:51:46.832">
    <p:pos x="6000" y="0"/>
    <p:text>New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6cc90a0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6cc90a0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endParaRPr sz="1200">
              <a:solidFill>
                <a:srgbClr val="005878"/>
              </a:solidFill>
              <a:latin typeface="Noto Sans"/>
              <a:ea typeface="Noto Sans"/>
              <a:cs typeface="Noto Sans"/>
              <a:sym typeface="No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7cf874af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e7cf874afd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7cf874a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7cf874af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7cf874a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e7cf874afd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7cf874a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e7cf874af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cf874a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e7cf874af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cf874a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e7cf874a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cf874af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e7cf874af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e7cf874a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e7cf874a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25" name="Google Shape;625;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33" name="Google Shape;633;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0" name="Google Shape;640;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7" name="Google Shape;647;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19238c79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p>
        </p:txBody>
      </p:sp>
      <p:sp>
        <p:nvSpPr>
          <p:cNvPr id="654" name="Google Shape;654;g2c19238c7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0" name="Google Shape;330;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669" name="Google Shape;669;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pPr>
          </a:p>
        </p:txBody>
      </p:sp>
      <p:sp>
        <p:nvSpPr>
          <p:cNvPr id="694" name="Google Shape;694;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49" name="Google Shape;749;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757" name="Google Shape;757;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66" name="Google Shape;766;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74" name="Google Shape;774;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791" name="Google Shape;791;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6cc90a07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5" name="Google Shape;335;g2e6cc90a07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796" name="Google Shape;796;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802" name="Google Shape;802;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807" name="Google Shape;807;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0000" rtl="0" algn="just">
              <a:lnSpc>
                <a:spcPct val="115000"/>
              </a:lnSpc>
              <a:spcBef>
                <a:spcPts val="1200"/>
              </a:spcBef>
              <a:spcAft>
                <a:spcPts val="1200"/>
              </a:spcAft>
              <a:buClr>
                <a:schemeClr val="dk1"/>
              </a:buClr>
              <a:buSzPts val="1100"/>
              <a:buFont typeface="Arial"/>
              <a:buNone/>
            </a:pPr>
            <a:endParaRPr b="1" sz="1200" u="sng">
              <a:solidFill>
                <a:schemeClr val="dk1"/>
              </a:solidFill>
            </a:endParaRPr>
          </a:p>
        </p:txBody>
      </p:sp>
      <p:sp>
        <p:nvSpPr>
          <p:cNvPr id="826" name="Google Shape;82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832" name="Google Shape;832;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p>
        </p:txBody>
      </p:sp>
      <p:sp>
        <p:nvSpPr>
          <p:cNvPr id="853" name="Google Shape;853;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864" name="Google Shape;864;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bbec03bd8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bbec03bd81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10" name="Google Shape;910;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42" name="Google Shape;342;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cf874afd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27" name="Google Shape;927;g2e7cf874af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35" name="Google Shape;935;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40" name="Google Shape;940;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349" name="Google Shape;349;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56" name="Google Shape;356;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cc90a0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e6cc90a07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cc90a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e6cc90a07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1" name="Shape 291"/>
        <p:cNvGrpSpPr/>
        <p:nvPr/>
      </p:nvGrpSpPr>
      <p:grpSpPr>
        <a:xfrm>
          <a:off x="0" y="0"/>
          <a:ext cx="0" cy="0"/>
          <a:chOff x="0" y="0"/>
          <a:chExt cx="0" cy="0"/>
        </a:xfrm>
      </p:grpSpPr>
      <p:sp>
        <p:nvSpPr>
          <p:cNvPr id="292" name="Google Shape;292;p47"/>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3" name="Google Shape;293;p47"/>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94" name="Google Shape;294;p47"/>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295" name="Shape 29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 name="Shape 29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297" name="Shape 297"/>
        <p:cNvGrpSpPr/>
        <p:nvPr/>
      </p:nvGrpSpPr>
      <p:grpSpPr>
        <a:xfrm>
          <a:off x="0" y="0"/>
          <a:ext cx="0" cy="0"/>
          <a:chOff x="0" y="0"/>
          <a:chExt cx="0" cy="0"/>
        </a:xfrm>
      </p:grpSpPr>
      <p:cxnSp>
        <p:nvCxnSpPr>
          <p:cNvPr id="298" name="Google Shape;298;p5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9" name="Google Shape;299;p5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0" name="Google Shape;300;p50"/>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1" name="Google Shape;301;p5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2" name="Shape 302"/>
        <p:cNvGrpSpPr/>
        <p:nvPr/>
      </p:nvGrpSpPr>
      <p:grpSpPr>
        <a:xfrm>
          <a:off x="0" y="0"/>
          <a:ext cx="0" cy="0"/>
          <a:chOff x="0" y="0"/>
          <a:chExt cx="0" cy="0"/>
        </a:xfrm>
      </p:grpSpPr>
    </p:spTree>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 name="Shape 30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6.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theme" Target="../theme/theme3.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87" name="Google Shape;287;p44"/>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88" name="Google Shape;288;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5" name="Google Shape;305;p52"/>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306" name="Google Shape;306;p52"/>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307" name="Google Shape;307;p52"/>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6.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60.png"/><Relationship Id="rId7"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52.jp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68.png"/><Relationship Id="rId7" Type="http://schemas.openxmlformats.org/officeDocument/2006/relationships/image" Target="../media/image64.png"/><Relationship Id="rId8"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51.png"/><Relationship Id="rId5"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3.jpg"/><Relationship Id="rId6"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66.png"/><Relationship Id="rId5" Type="http://schemas.openxmlformats.org/officeDocument/2006/relationships/image" Target="../media/image1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comments" Target="../comments/comment7.xml"/><Relationship Id="rId4" Type="http://schemas.openxmlformats.org/officeDocument/2006/relationships/image" Target="../media/image66.png"/><Relationship Id="rId5" Type="http://schemas.openxmlformats.org/officeDocument/2006/relationships/image" Target="../media/image9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66.png"/><Relationship Id="rId5" Type="http://schemas.openxmlformats.org/officeDocument/2006/relationships/image" Target="../media/image9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66.png"/><Relationship Id="rId5" Type="http://schemas.openxmlformats.org/officeDocument/2006/relationships/image" Target="../media/image9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comments" Target="../comments/comment10.xml"/><Relationship Id="rId4" Type="http://schemas.openxmlformats.org/officeDocument/2006/relationships/image" Target="../media/image66.png"/><Relationship Id="rId5" Type="http://schemas.openxmlformats.org/officeDocument/2006/relationships/image" Target="../media/image9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comments" Target="../comments/comment11.xml"/><Relationship Id="rId4" Type="http://schemas.openxmlformats.org/officeDocument/2006/relationships/image" Target="../media/image66.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comments" Target="../comments/comment12.xml"/><Relationship Id="rId4" Type="http://schemas.openxmlformats.org/officeDocument/2006/relationships/image" Target="../media/image66.png"/><Relationship Id="rId5" Type="http://schemas.openxmlformats.org/officeDocument/2006/relationships/image" Target="../media/image1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comments" Target="../comments/comment1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comments" Target="../comments/comment15.xml"/><Relationship Id="rId4" Type="http://schemas.openxmlformats.org/officeDocument/2006/relationships/image" Target="../media/image74.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75.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93.jpg"/><Relationship Id="rId4" Type="http://schemas.openxmlformats.org/officeDocument/2006/relationships/image" Target="../media/image84.jpg"/><Relationship Id="rId5"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9.jpg"/><Relationship Id="rId5" Type="http://schemas.openxmlformats.org/officeDocument/2006/relationships/image" Target="../media/image82.jpg"/><Relationship Id="rId6" Type="http://schemas.openxmlformats.org/officeDocument/2006/relationships/image" Target="../media/image85.jpg"/><Relationship Id="rId7"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90.jpg"/><Relationship Id="rId7" Type="http://schemas.openxmlformats.org/officeDocument/2006/relationships/image" Target="../media/image94.png"/><Relationship Id="rId8" Type="http://schemas.openxmlformats.org/officeDocument/2006/relationships/image" Target="../media/image9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106.jpg"/><Relationship Id="rId5" Type="http://schemas.openxmlformats.org/officeDocument/2006/relationships/image" Target="../media/image94.png"/><Relationship Id="rId6" Type="http://schemas.openxmlformats.org/officeDocument/2006/relationships/image" Target="../media/image98.jpg"/><Relationship Id="rId7" Type="http://schemas.openxmlformats.org/officeDocument/2006/relationships/image" Target="../media/image101.jpg"/><Relationship Id="rId8" Type="http://schemas.openxmlformats.org/officeDocument/2006/relationships/image" Target="../media/image9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 Id="rId3" Type="http://schemas.openxmlformats.org/officeDocument/2006/relationships/image" Target="../media/image1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1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105.png"/><Relationship Id="rId4" Type="http://schemas.openxmlformats.org/officeDocument/2006/relationships/image" Target="../media/image112.png"/><Relationship Id="rId5"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1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114.png"/><Relationship Id="rId4" Type="http://schemas.openxmlformats.org/officeDocument/2006/relationships/image" Target="../media/image124.jpg"/><Relationship Id="rId5" Type="http://schemas.openxmlformats.org/officeDocument/2006/relationships/image" Target="../media/image123.jpg"/><Relationship Id="rId6" Type="http://schemas.openxmlformats.org/officeDocument/2006/relationships/image" Target="../media/image125.jpg"/><Relationship Id="rId7" Type="http://schemas.openxmlformats.org/officeDocument/2006/relationships/image" Target="../media/image1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comments" Target="../comments/comment17.xml"/><Relationship Id="rId4" Type="http://schemas.openxmlformats.org/officeDocument/2006/relationships/image" Target="../media/image66.png"/><Relationship Id="rId5" Type="http://schemas.openxmlformats.org/officeDocument/2006/relationships/hyperlink" Target="http://drive.google.com/file/d/1P7TuzdbdlOyAThClX12FdEnFVrKakBQg/view" TargetMode="External"/><Relationship Id="rId6" Type="http://schemas.openxmlformats.org/officeDocument/2006/relationships/image" Target="../media/image1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5.xml"/><Relationship Id="rId3" Type="http://schemas.openxmlformats.org/officeDocument/2006/relationships/comments" Target="../comments/comment18.xml"/><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117.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 Id="rId3" Type="http://schemas.openxmlformats.org/officeDocument/2006/relationships/image" Target="../media/image110.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comments" Target="../comments/comment19.xml"/><Relationship Id="rId4"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60.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nvSpPr>
        <p:spPr>
          <a:xfrm>
            <a:off x="425925" y="1326750"/>
            <a:ext cx="5772600" cy="2747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sz="2100">
                <a:solidFill>
                  <a:srgbClr val="FF5E00"/>
                </a:solidFill>
                <a:latin typeface="Delicious Handrawn"/>
                <a:ea typeface="Delicious Handrawn"/>
                <a:cs typeface="Delicious Handrawn"/>
                <a:sym typeface="Delicious Handrawn"/>
              </a:rPr>
              <a:t>Es un programa innovador sobre estrategias de crianza positiva y bienestar emocional con un enfoque de  juego y actividades prácticas </a:t>
            </a:r>
            <a:r>
              <a:rPr sz="1200">
                <a:solidFill>
                  <a:srgbClr val="053C5E"/>
                </a:solidFill>
                <a:latin typeface="Calibri"/>
                <a:ea typeface="Calibri"/>
                <a:cs typeface="Calibri"/>
                <a:sym typeface="Calibri"/>
              </a:rPr>
              <a:t>que se pueden llevar a cabo en el hogar con </a:t>
            </a:r>
            <a:r>
              <a:rPr sz="2000">
                <a:solidFill>
                  <a:srgbClr val="DC127D"/>
                </a:solidFill>
                <a:latin typeface="Delicious Handrawn"/>
                <a:ea typeface="Delicious Handrawn"/>
                <a:cs typeface="Delicious Handrawn"/>
                <a:sym typeface="Delicious Handrawn"/>
              </a:rPr>
              <a:t>5 minutos al día</a:t>
            </a:r>
            <a:r>
              <a:rPr sz="1200">
                <a:solidFill>
                  <a:srgbClr val="053C5E"/>
                </a:solidFill>
                <a:latin typeface="Calibri"/>
                <a:ea typeface="Calibri"/>
                <a:cs typeface="Calibri"/>
                <a:sym typeface="Calibri"/>
              </a:rPr>
              <a:t> para fortalecer las habilidades de crianza de personas cuidadoras, con el fin de mejorar las relaciones y la comunicación con las niñas, niños y adolescentes.</a:t>
            </a:r>
            <a:endParaRPr sz="1200">
              <a:solidFill>
                <a:srgbClr val="053C5E"/>
              </a:solidFill>
              <a:latin typeface="Calibri"/>
              <a:ea typeface="Calibri"/>
              <a:cs typeface="Calibri"/>
              <a:sym typeface="Calibri"/>
            </a:endParaRPr>
          </a:p>
          <a:p>
            <a:pPr indent="0" lvl="0" marL="0" rtl="0" algn="ctr">
              <a:lnSpc>
                <a:spcPct val="150000"/>
              </a:lnSpc>
              <a:spcBef>
                <a:spcPts val="0"/>
              </a:spcBef>
              <a:spcAft>
                <a:spcPts val="0"/>
              </a:spcAft>
              <a:buNone/>
            </a:pPr>
            <a:endParaRPr sz="2400">
              <a:solidFill>
                <a:srgbClr val="053C5E"/>
              </a:solidFill>
              <a:latin typeface="Noto Sans"/>
              <a:ea typeface="Noto Sans"/>
              <a:cs typeface="Noto Sans"/>
              <a:sym typeface="Noto Sans"/>
            </a:endParaRPr>
          </a:p>
        </p:txBody>
      </p:sp>
      <p:pic>
        <p:nvPicPr>
          <p:cNvPr id="391" name="Google Shape;391;p64"/>
          <p:cNvPicPr preferRelativeResize="0"/>
          <p:nvPr/>
        </p:nvPicPr>
        <p:blipFill rotWithShape="1">
          <a:blip r:embed="rId3">
            <a:alphaModFix/>
          </a:blip>
          <a:srcRect b="1701" l="0" r="0" t="95001"/>
          <a:stretch/>
        </p:blipFill>
        <p:spPr>
          <a:xfrm>
            <a:off x="0" y="4970350"/>
            <a:ext cx="9212252" cy="214652"/>
          </a:xfrm>
          <a:prstGeom prst="rect">
            <a:avLst/>
          </a:prstGeom>
          <a:noFill/>
          <a:ln>
            <a:noFill/>
          </a:ln>
        </p:spPr>
      </p:pic>
      <p:sp>
        <p:nvSpPr>
          <p:cNvPr id="392" name="Google Shape;392;p64"/>
          <p:cNvSpPr/>
          <p:nvPr/>
        </p:nvSpPr>
        <p:spPr>
          <a:xfrm rot="2700000">
            <a:off x="-395642" y="527863"/>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3" name="Google Shape;393;p64"/>
          <p:cNvSpPr/>
          <p:nvPr/>
        </p:nvSpPr>
        <p:spPr>
          <a:xfrm rot="2700000">
            <a:off x="-135044" y="159075"/>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4" name="Google Shape;394;p64"/>
          <p:cNvSpPr/>
          <p:nvPr/>
        </p:nvSpPr>
        <p:spPr>
          <a:xfrm>
            <a:off x="6224313" y="453750"/>
            <a:ext cx="2788800" cy="2849100"/>
          </a:xfrm>
          <a:prstGeom prst="ellipse">
            <a:avLst/>
          </a:prstGeom>
          <a:solidFill>
            <a:srgbClr val="DC127D"/>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sz="1600">
                <a:solidFill>
                  <a:schemeClr val="lt1"/>
                </a:solidFill>
              </a:defRPr>
            </a:pPr>
            <a:r>
              <a:t>Atiende a familias con niñas, niños y adolescentes de 2 a 17 años</a:t>
            </a:r>
            <a:endParaRPr b="1" sz="1600">
              <a:solidFill>
                <a:schemeClr val="lt1"/>
              </a:solidFill>
            </a:endParaRPr>
          </a:p>
        </p:txBody>
      </p:sp>
      <p:pic>
        <p:nvPicPr>
          <p:cNvPr id="395" name="Google Shape;395;p64"/>
          <p:cNvPicPr preferRelativeResize="0"/>
          <p:nvPr/>
        </p:nvPicPr>
        <p:blipFill rotWithShape="1">
          <a:blip r:embed="rId4">
            <a:alphaModFix/>
          </a:blip>
          <a:srcRect b="0" l="0" r="0" t="0"/>
          <a:stretch/>
        </p:blipFill>
        <p:spPr>
          <a:xfrm>
            <a:off x="1627050" y="192474"/>
            <a:ext cx="2592225" cy="1033501"/>
          </a:xfrm>
          <a:prstGeom prst="rect">
            <a:avLst/>
          </a:prstGeom>
          <a:noFill/>
          <a:ln>
            <a:noFill/>
          </a:ln>
        </p:spPr>
      </p:pic>
      <p:sp>
        <p:nvSpPr>
          <p:cNvPr id="396" name="Google Shape;396;p64"/>
          <p:cNvSpPr/>
          <p:nvPr/>
        </p:nvSpPr>
        <p:spPr>
          <a:xfrm>
            <a:off x="6335675" y="3649401"/>
            <a:ext cx="2297400" cy="1363800"/>
          </a:xfrm>
          <a:prstGeom prst="rect">
            <a:avLst/>
          </a:prstGeom>
          <a:solidFill>
            <a:srgbClr val="D60066"/>
          </a:solidFill>
          <a:ln cap="flat" cmpd="sng" w="9525">
            <a:solidFill>
              <a:srgbClr val="D600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397" name="Google Shape;397;p64"/>
          <p:cNvSpPr/>
          <p:nvPr/>
        </p:nvSpPr>
        <p:spPr>
          <a:xfrm>
            <a:off x="3380525" y="3649425"/>
            <a:ext cx="2378100" cy="1363800"/>
          </a:xfrm>
          <a:prstGeom prst="rect">
            <a:avLst/>
          </a:prstGeom>
          <a:solidFill>
            <a:srgbClr val="02969A"/>
          </a:solidFill>
          <a:ln cap="flat" cmpd="sng" w="9525">
            <a:solidFill>
              <a:srgbClr val="0296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398" name="Google Shape;398;p64"/>
          <p:cNvPicPr preferRelativeResize="0"/>
          <p:nvPr/>
        </p:nvPicPr>
        <p:blipFill>
          <a:blip r:embed="rId5">
            <a:alphaModFix/>
          </a:blip>
          <a:stretch>
            <a:fillRect/>
          </a:stretch>
        </p:blipFill>
        <p:spPr>
          <a:xfrm>
            <a:off x="5311614" y="3678250"/>
            <a:ext cx="469499" cy="402742"/>
          </a:xfrm>
          <a:prstGeom prst="rect">
            <a:avLst/>
          </a:prstGeom>
          <a:noFill/>
          <a:ln>
            <a:noFill/>
          </a:ln>
        </p:spPr>
      </p:pic>
      <p:pic>
        <p:nvPicPr>
          <p:cNvPr id="399" name="Google Shape;399;p64"/>
          <p:cNvPicPr preferRelativeResize="0"/>
          <p:nvPr/>
        </p:nvPicPr>
        <p:blipFill>
          <a:blip r:embed="rId5">
            <a:alphaModFix/>
          </a:blip>
          <a:stretch>
            <a:fillRect/>
          </a:stretch>
        </p:blipFill>
        <p:spPr>
          <a:xfrm>
            <a:off x="8141869" y="3725330"/>
            <a:ext cx="469531" cy="402747"/>
          </a:xfrm>
          <a:prstGeom prst="rect">
            <a:avLst/>
          </a:prstGeom>
          <a:noFill/>
          <a:ln>
            <a:noFill/>
          </a:ln>
        </p:spPr>
      </p:pic>
      <p:pic>
        <p:nvPicPr>
          <p:cNvPr id="400" name="Google Shape;400;p64"/>
          <p:cNvPicPr preferRelativeResize="0"/>
          <p:nvPr/>
        </p:nvPicPr>
        <p:blipFill>
          <a:blip r:embed="rId6">
            <a:alphaModFix/>
          </a:blip>
          <a:stretch>
            <a:fillRect/>
          </a:stretch>
        </p:blipFill>
        <p:spPr>
          <a:xfrm>
            <a:off x="424401" y="3647355"/>
            <a:ext cx="2378099" cy="1365920"/>
          </a:xfrm>
          <a:prstGeom prst="rect">
            <a:avLst/>
          </a:prstGeom>
          <a:noFill/>
          <a:ln>
            <a:noFill/>
          </a:ln>
        </p:spPr>
      </p:pic>
      <p:pic>
        <p:nvPicPr>
          <p:cNvPr id="401" name="Google Shape;401;p64"/>
          <p:cNvPicPr preferRelativeResize="0"/>
          <p:nvPr/>
        </p:nvPicPr>
        <p:blipFill>
          <a:blip r:embed="rId5">
            <a:alphaModFix/>
          </a:blip>
          <a:stretch>
            <a:fillRect/>
          </a:stretch>
        </p:blipFill>
        <p:spPr>
          <a:xfrm>
            <a:off x="2383363" y="3678265"/>
            <a:ext cx="469499" cy="402729"/>
          </a:xfrm>
          <a:prstGeom prst="rect">
            <a:avLst/>
          </a:prstGeom>
          <a:noFill/>
          <a:ln>
            <a:noFill/>
          </a:ln>
        </p:spPr>
      </p:pic>
      <p:pic>
        <p:nvPicPr>
          <p:cNvPr id="402" name="Google Shape;402;p64"/>
          <p:cNvPicPr preferRelativeResize="0"/>
          <p:nvPr/>
        </p:nvPicPr>
        <p:blipFill rotWithShape="1">
          <a:blip r:embed="rId7">
            <a:alphaModFix/>
          </a:blip>
          <a:srcRect b="12134" l="0" r="0" t="18483"/>
          <a:stretch/>
        </p:blipFill>
        <p:spPr>
          <a:xfrm>
            <a:off x="3382638" y="3678277"/>
            <a:ext cx="2297400" cy="1231985"/>
          </a:xfrm>
          <a:prstGeom prst="rect">
            <a:avLst/>
          </a:prstGeom>
          <a:noFill/>
          <a:ln>
            <a:noFill/>
          </a:ln>
        </p:spPr>
      </p:pic>
      <p:pic>
        <p:nvPicPr>
          <p:cNvPr id="403" name="Google Shape;403;p64"/>
          <p:cNvPicPr preferRelativeResize="0"/>
          <p:nvPr/>
        </p:nvPicPr>
        <p:blipFill rotWithShape="1">
          <a:blip r:embed="rId8">
            <a:alphaModFix/>
          </a:blip>
          <a:srcRect b="18488" l="0" r="0" t="13984"/>
          <a:stretch/>
        </p:blipFill>
        <p:spPr>
          <a:xfrm>
            <a:off x="6209813" y="3648386"/>
            <a:ext cx="2448425" cy="13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5"/>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9" name="Google Shape;409;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10" name="Google Shape;410;p65"/>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411" name="Google Shape;411;p65"/>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12" name="Google Shape;412;p65"/>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3" name="Google Shape;413;p65"/>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4" name="Google Shape;414;p65"/>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15" name="Google Shape;415;p65"/>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16" name="Google Shape;416;p65"/>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17" name="Google Shape;417;p65"/>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WhatsApp Course</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8" name="Google Shape;418;p65"/>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19" name="Google Shape;419;p65"/>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26" name="Google Shape;426;p66"/>
          <p:cNvSpPr txBox="1"/>
          <p:nvPr/>
        </p:nvSpPr>
        <p:spPr>
          <a:xfrm>
            <a:off x="3060150" y="1101400"/>
            <a:ext cx="5401200" cy="1254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sz="1700">
              <a:solidFill>
                <a:srgbClr val="FF5E00"/>
              </a:solidFill>
              <a:latin typeface="Delicious Handrawn"/>
              <a:ea typeface="Delicious Handrawn"/>
              <a:cs typeface="Delicious Handrawn"/>
              <a:sym typeface="Delicious Handrawn"/>
            </a:endParaRPr>
          </a:p>
          <a:p>
            <a:pPr indent="0" lvl="0" marL="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500" u="none" cap="none" strike="noStrike">
              <a:solidFill>
                <a:srgbClr val="123D5D"/>
              </a:solidFill>
              <a:latin typeface="Arial"/>
              <a:ea typeface="Arial"/>
              <a:cs typeface="Arial"/>
              <a:sym typeface="Arial"/>
            </a:endParaRPr>
          </a:p>
        </p:txBody>
      </p:sp>
      <p:sp>
        <p:nvSpPr>
          <p:cNvPr id="427" name="Google Shape;427;p66"/>
          <p:cNvSpPr/>
          <p:nvPr/>
        </p:nvSpPr>
        <p:spPr>
          <a:xfrm>
            <a:off x="494550" y="1423200"/>
            <a:ext cx="2297100" cy="2297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28" name="Google Shape;428;p6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429" name="Google Shape;429;p66"/>
          <p:cNvSpPr txBox="1"/>
          <p:nvPr/>
        </p:nvSpPr>
        <p:spPr>
          <a:xfrm>
            <a:off x="685000" y="2222125"/>
            <a:ext cx="18996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WhatsApp Course</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66"/>
          <p:cNvSpPr/>
          <p:nvPr/>
        </p:nvSpPr>
        <p:spPr>
          <a:xfrm rot="-1878446">
            <a:off x="6658101" y="3518384"/>
            <a:ext cx="888820" cy="251092"/>
          </a:xfrm>
          <a:custGeom>
            <a:rect b="b" l="l" r="r" t="t"/>
            <a:pathLst>
              <a:path extrusionOk="0" h="501826" w="1776375">
                <a:moveTo>
                  <a:pt x="0" y="0"/>
                </a:moveTo>
                <a:lnTo>
                  <a:pt x="1776374" y="0"/>
                </a:lnTo>
                <a:lnTo>
                  <a:pt x="1776374" y="501826"/>
                </a:lnTo>
                <a:lnTo>
                  <a:pt x="0" y="501826"/>
                </a:lnTo>
                <a:lnTo>
                  <a:pt x="0" y="0"/>
                </a:lnTo>
                <a:close/>
              </a:path>
            </a:pathLst>
          </a:custGeom>
          <a:blipFill rotWithShape="1">
            <a:blip r:embed="rId5">
              <a:alphaModFix/>
            </a:blip>
            <a:stretch>
              <a:fillRect b="0" l="0" r="0" t="0"/>
            </a:stretch>
          </a:blipFill>
          <a:ln>
            <a:noFill/>
          </a:ln>
        </p:spPr>
      </p:sp>
      <p:sp>
        <p:nvSpPr>
          <p:cNvPr id="431" name="Google Shape;431;p66"/>
          <p:cNvSpPr txBox="1"/>
          <p:nvPr/>
        </p:nvSpPr>
        <p:spPr>
          <a:xfrm>
            <a:off x="3154055" y="4151323"/>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1</a:t>
            </a:r>
            <a:endParaRPr b="1" sz="700">
              <a:solidFill>
                <a:schemeClr val="accent3"/>
              </a:solidFill>
              <a:latin typeface="Delicious Handrawn"/>
              <a:ea typeface="Delicious Handrawn"/>
              <a:cs typeface="Delicious Handrawn"/>
              <a:sym typeface="Delicious Handrawn"/>
            </a:endParaRPr>
          </a:p>
        </p:txBody>
      </p:sp>
      <p:sp>
        <p:nvSpPr>
          <p:cNvPr id="432" name="Google Shape;432;p66"/>
          <p:cNvSpPr txBox="1"/>
          <p:nvPr/>
        </p:nvSpPr>
        <p:spPr>
          <a:xfrm>
            <a:off x="3060150" y="330572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You answer a series of questions about yourselves</a:t>
            </a:r>
            <a:endParaRPr sz="1100"/>
          </a:p>
        </p:txBody>
      </p:sp>
      <p:sp>
        <p:nvSpPr>
          <p:cNvPr id="433" name="Google Shape;433;p66"/>
          <p:cNvSpPr/>
          <p:nvPr/>
        </p:nvSpPr>
        <p:spPr>
          <a:xfrm rot="-1831404">
            <a:off x="4375501" y="3801425"/>
            <a:ext cx="891877" cy="251955"/>
          </a:xfrm>
          <a:custGeom>
            <a:rect b="b" l="l" r="r" t="t"/>
            <a:pathLst>
              <a:path extrusionOk="0" h="501826" w="1776375">
                <a:moveTo>
                  <a:pt x="1776375" y="0"/>
                </a:moveTo>
                <a:lnTo>
                  <a:pt x="0" y="0"/>
                </a:lnTo>
                <a:lnTo>
                  <a:pt x="0" y="501826"/>
                </a:lnTo>
                <a:lnTo>
                  <a:pt x="1776375" y="501826"/>
                </a:lnTo>
                <a:lnTo>
                  <a:pt x="1776375" y="0"/>
                </a:lnTo>
                <a:close/>
              </a:path>
            </a:pathLst>
          </a:custGeom>
          <a:blipFill rotWithShape="1">
            <a:blip r:embed="rId5">
              <a:alphaModFix/>
            </a:blip>
            <a:stretch>
              <a:fillRect b="0" l="0" r="0" t="0"/>
            </a:stretch>
          </a:blipFill>
          <a:ln>
            <a:noFill/>
          </a:ln>
        </p:spPr>
      </p:sp>
      <p:sp>
        <p:nvSpPr>
          <p:cNvPr id="434" name="Google Shape;434;p66"/>
          <p:cNvSpPr txBox="1"/>
          <p:nvPr/>
        </p:nvSpPr>
        <p:spPr>
          <a:xfrm>
            <a:off x="5342642" y="3847148"/>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2</a:t>
            </a:r>
            <a:endParaRPr b="1" sz="700">
              <a:solidFill>
                <a:schemeClr val="accent3"/>
              </a:solidFill>
              <a:latin typeface="Delicious Handrawn"/>
              <a:ea typeface="Delicious Handrawn"/>
              <a:cs typeface="Delicious Handrawn"/>
              <a:sym typeface="Delicious Handrawn"/>
            </a:endParaRPr>
          </a:p>
        </p:txBody>
      </p:sp>
      <p:sp>
        <p:nvSpPr>
          <p:cNvPr id="435" name="Google Shape;435;p66"/>
          <p:cNvSpPr txBox="1"/>
          <p:nvPr/>
        </p:nvSpPr>
        <p:spPr>
          <a:xfrm>
            <a:off x="5257187" y="303177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First positive parenting skill: Take a Pause</a:t>
            </a:r>
            <a:endParaRPr sz="1100"/>
          </a:p>
        </p:txBody>
      </p:sp>
      <p:sp>
        <p:nvSpPr>
          <p:cNvPr id="436" name="Google Shape;436;p66"/>
          <p:cNvSpPr txBox="1"/>
          <p:nvPr/>
        </p:nvSpPr>
        <p:spPr>
          <a:xfrm>
            <a:off x="7586780" y="3071373"/>
            <a:ext cx="1278300" cy="6228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sz="1700">
                <a:solidFill>
                  <a:schemeClr val="accent3"/>
                </a:solidFill>
                <a:latin typeface="Delicious Handrawn"/>
                <a:ea typeface="Delicious Handrawn"/>
                <a:cs typeface="Delicious Handrawn"/>
                <a:sym typeface="Delicious Handrawn"/>
              </a:defRPr>
            </a:pPr>
            <a:r>
              <a:t>Core Course Begins!</a:t>
            </a:r>
            <a:endParaRPr sz="1000">
              <a:solidFill>
                <a:schemeClr val="accent3"/>
              </a:solidFill>
              <a:latin typeface="Delicious Handrawn"/>
              <a:ea typeface="Delicious Handrawn"/>
              <a:cs typeface="Delicious Handrawn"/>
              <a:sym typeface="Delicious Handraw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42" name="Google Shape;442;p67"/>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43" name="Google Shape;443;p67"/>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44" name="Google Shape;444;p67"/>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5" name="Google Shape;445;p67"/>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46" name="Google Shape;446;p67"/>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7" name="Google Shape;447;p67"/>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48" name="Google Shape;448;p67"/>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49" name="Google Shape;449;p67"/>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50" name="Google Shape;450;p67"/>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51" name="Google Shape;451;p67"/>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8"/>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57" name="Google Shape;457;p68"/>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58" name="Google Shape;458;p68"/>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59" name="Google Shape;459;p68"/>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60" name="Google Shape;460;p68"/>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61" name="Google Shape;461;p68"/>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62" name="Google Shape;462;p68"/>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63" name="Google Shape;463;p68"/>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64" name="Google Shape;464;p68"/>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9"/>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0" name="Google Shape;470;p69"/>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71" name="Google Shape;471;p69"/>
          <p:cNvPicPr preferRelativeResize="0"/>
          <p:nvPr/>
        </p:nvPicPr>
        <p:blipFill rotWithShape="1">
          <a:blip r:embed="rId5">
            <a:alphaModFix/>
          </a:blip>
          <a:srcRect b="0" l="29" r="19" t="0"/>
          <a:stretch/>
        </p:blipFill>
        <p:spPr>
          <a:xfrm>
            <a:off x="244205" y="1367870"/>
            <a:ext cx="3686625" cy="2766351"/>
          </a:xfrm>
          <a:prstGeom prst="rect">
            <a:avLst/>
          </a:prstGeom>
          <a:noFill/>
          <a:ln>
            <a:noFill/>
          </a:ln>
        </p:spPr>
      </p:pic>
      <p:sp>
        <p:nvSpPr>
          <p:cNvPr id="472" name="Google Shape;472;p69"/>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Understand My Girl’s or Boy’s Development</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73" name="Google Shape;473;p69"/>
          <p:cNvSpPr txBox="1"/>
          <p:nvPr/>
        </p:nvSpPr>
        <p:spPr>
          <a:xfrm>
            <a:off x="4099100" y="2037825"/>
            <a:ext cx="4751400" cy="1323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Use play to help your child grow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child to grow and learn in a healthy manner</a:t>
            </a:r>
            <a:endParaRPr b="1" sz="1000">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9" name="Google Shape;479;p7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0" name="Google Shape;480;p70"/>
          <p:cNvPicPr preferRelativeResize="0"/>
          <p:nvPr/>
        </p:nvPicPr>
        <p:blipFill rotWithShape="1">
          <a:blip r:embed="rId5">
            <a:alphaModFix/>
          </a:blip>
          <a:srcRect b="0" l="159" r="149" t="0"/>
          <a:stretch/>
        </p:blipFill>
        <p:spPr>
          <a:xfrm>
            <a:off x="5163880" y="1367870"/>
            <a:ext cx="3686625" cy="2766352"/>
          </a:xfrm>
          <a:prstGeom prst="rect">
            <a:avLst/>
          </a:prstGeom>
          <a:noFill/>
          <a:ln>
            <a:noFill/>
          </a:ln>
        </p:spPr>
      </p:pic>
      <p:sp>
        <p:nvSpPr>
          <p:cNvPr id="481" name="Google Shape;481;p70"/>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Prepare My Girl or Boy for Success in School</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82" name="Google Shape;482;p70"/>
          <p:cNvSpPr txBox="1"/>
          <p:nvPr/>
        </p:nvSpPr>
        <p:spPr>
          <a:xfrm>
            <a:off x="219375" y="2089250"/>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boy’s language skills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ready for Math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have fun and learn in school, and at home</a:t>
            </a:r>
            <a:endParaRPr sz="1200">
              <a:solidFill>
                <a:srgbClr val="113D5C"/>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1"/>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88" name="Google Shape;488;p71"/>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9" name="Google Shape;489;p71"/>
          <p:cNvPicPr preferRelativeResize="0"/>
          <p:nvPr/>
        </p:nvPicPr>
        <p:blipFill rotWithShape="1">
          <a:blip r:embed="rId5">
            <a:alphaModFix/>
          </a:blip>
          <a:srcRect b="0" l="19" r="29" t="0"/>
          <a:stretch/>
        </p:blipFill>
        <p:spPr>
          <a:xfrm>
            <a:off x="244205" y="1367870"/>
            <a:ext cx="3686625" cy="2766351"/>
          </a:xfrm>
          <a:prstGeom prst="rect">
            <a:avLst/>
          </a:prstGeom>
          <a:noFill/>
          <a:ln>
            <a:noFill/>
          </a:ln>
        </p:spPr>
      </p:pic>
      <p:sp>
        <p:nvSpPr>
          <p:cNvPr id="490" name="Google Shape;490;p71"/>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Support My Teen’s Education</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91" name="Google Shape;491;p71"/>
          <p:cNvSpPr txBox="1"/>
          <p:nvPr/>
        </p:nvSpPr>
        <p:spPr>
          <a:xfrm>
            <a:off x="4099100" y="2037825"/>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teen to find joy and have fun while learning</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set goals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a positive learning space for your teen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know how to learn from their mistakes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learn how to work with others</a:t>
            </a:r>
            <a:endParaRPr sz="1200">
              <a:solidFill>
                <a:srgbClr val="113D5C"/>
              </a:solidFill>
              <a:latin typeface="Noto Sans"/>
              <a:ea typeface="Noto Sans"/>
              <a:cs typeface="Noto Sans"/>
              <a:sym typeface="No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97" name="Google Shape;497;p72"/>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98" name="Google Shape;498;p72"/>
          <p:cNvPicPr preferRelativeResize="0"/>
          <p:nvPr/>
        </p:nvPicPr>
        <p:blipFill rotWithShape="1">
          <a:blip r:embed="rId5">
            <a:alphaModFix/>
          </a:blip>
          <a:srcRect b="39" l="0" r="0" t="39"/>
          <a:stretch/>
        </p:blipFill>
        <p:spPr>
          <a:xfrm>
            <a:off x="5163880" y="1473920"/>
            <a:ext cx="3686625" cy="2766351"/>
          </a:xfrm>
          <a:prstGeom prst="rect">
            <a:avLst/>
          </a:prstGeom>
          <a:noFill/>
          <a:ln>
            <a:noFill/>
          </a:ln>
        </p:spPr>
      </p:pic>
      <p:sp>
        <p:nvSpPr>
          <p:cNvPr id="499" name="Google Shape;499;p72"/>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Girl, Boy, or Teen’s Behaviour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0" name="Google Shape;500;p72"/>
          <p:cNvSpPr txBox="1"/>
          <p:nvPr/>
        </p:nvSpPr>
        <p:spPr>
          <a:xfrm>
            <a:off x="219375" y="2089250"/>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boy, or teen follow your instructions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family rules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attention-seeking behaviour in girls and boys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misbehaves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Solve problems with your girl, boy or teen</a:t>
            </a:r>
            <a:endParaRPr sz="1200">
              <a:solidFill>
                <a:srgbClr val="113D5C"/>
              </a:solidFill>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06" name="Google Shape;506;p7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07" name="Google Shape;507;p73"/>
          <p:cNvPicPr preferRelativeResize="0"/>
          <p:nvPr/>
        </p:nvPicPr>
        <p:blipFill rotWithShape="1">
          <a:blip r:embed="rId5">
            <a:alphaModFix/>
          </a:blip>
          <a:srcRect b="0" l="89" r="89" t="0"/>
          <a:stretch/>
        </p:blipFill>
        <p:spPr>
          <a:xfrm>
            <a:off x="244205" y="1367870"/>
            <a:ext cx="3686625" cy="2766350"/>
          </a:xfrm>
          <a:prstGeom prst="rect">
            <a:avLst/>
          </a:prstGeom>
          <a:noFill/>
          <a:ln>
            <a:noFill/>
          </a:ln>
        </p:spPr>
      </p:pic>
      <p:sp>
        <p:nvSpPr>
          <p:cNvPr id="508" name="Google Shape;508;p73"/>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9" name="Google Shape;509;p73"/>
          <p:cNvSpPr txBox="1"/>
          <p:nvPr/>
        </p:nvSpPr>
        <p:spPr>
          <a:xfrm>
            <a:off x="4099100" y="2037825"/>
            <a:ext cx="4751400" cy="2432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Teach your girl or boy about safe and unsafe touch</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in the community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our teens know how to use their thoughts, voices, AND bodies in dangerous situations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are in crisis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online</a:t>
            </a:r>
            <a:endParaRPr sz="1200">
              <a:solidFill>
                <a:srgbClr val="113D5C"/>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476175" y="139725"/>
            <a:ext cx="3518400" cy="762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000"/>
            </a:pPr>
            <a:r>
              <a:t>Introductions</a:t>
            </a:r>
            <a:endParaRPr sz="5000"/>
          </a:p>
        </p:txBody>
      </p:sp>
      <p:sp>
        <p:nvSpPr>
          <p:cNvPr id="327" name="Google Shape;327;p56"/>
          <p:cNvSpPr txBox="1"/>
          <p:nvPr/>
        </p:nvSpPr>
        <p:spPr>
          <a:xfrm>
            <a:off x="4866900" y="2425850"/>
            <a:ext cx="3915300" cy="21396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Share your name</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How many girls, boys, or teens are you parenting? </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One activity you enjoy doing with your child</a:t>
            </a:r>
            <a:endParaRPr sz="1900">
              <a:solidFill>
                <a:schemeClr val="lt1"/>
              </a:solidFill>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4"/>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15" name="Google Shape;515;p74"/>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16" name="Google Shape;516;p74"/>
          <p:cNvPicPr preferRelativeResize="0"/>
          <p:nvPr/>
        </p:nvPicPr>
        <p:blipFill rotWithShape="1">
          <a:blip r:embed="rId5">
            <a:alphaModFix/>
          </a:blip>
          <a:srcRect b="9" l="0" r="0" t="9"/>
          <a:stretch/>
        </p:blipFill>
        <p:spPr>
          <a:xfrm>
            <a:off x="5146205" y="1473920"/>
            <a:ext cx="3686625" cy="2766350"/>
          </a:xfrm>
          <a:prstGeom prst="rect">
            <a:avLst/>
          </a:prstGeom>
          <a:noFill/>
          <a:ln>
            <a:noFill/>
          </a:ln>
        </p:spPr>
      </p:pic>
      <p:sp>
        <p:nvSpPr>
          <p:cNvPr id="517" name="Google Shape;517;p74"/>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and My Teen’s Wellbeing</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18" name="Google Shape;518;p74"/>
          <p:cNvSpPr txBox="1"/>
          <p:nvPr/>
        </p:nvSpPr>
        <p:spPr>
          <a:xfrm>
            <a:off x="219375" y="2089250"/>
            <a:ext cx="4751400" cy="2745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stress as parents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manage stress and identify warning signs when they need help</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sadness and identify warning signs of depression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worry and identify warning signs of anxiety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be more hopeful about their future, and improve their self-esteem</a:t>
            </a:r>
            <a:endParaRPr sz="1200">
              <a:solidFill>
                <a:srgbClr val="113D5C"/>
              </a:solidFill>
              <a:latin typeface="Noto Sans"/>
              <a:ea typeface="Noto Sans"/>
              <a:cs typeface="Noto Sans"/>
              <a:sym typeface="No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24" name="Google Shape;524;p75"/>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25" name="Google Shape;525;p75"/>
          <p:cNvPicPr preferRelativeResize="0"/>
          <p:nvPr/>
        </p:nvPicPr>
        <p:blipFill rotWithShape="1">
          <a:blip r:embed="rId5">
            <a:alphaModFix/>
          </a:blip>
          <a:srcRect b="0" l="59" r="59" t="0"/>
          <a:stretch/>
        </p:blipFill>
        <p:spPr>
          <a:xfrm>
            <a:off x="244205" y="1367870"/>
            <a:ext cx="3686625" cy="2766350"/>
          </a:xfrm>
          <a:prstGeom prst="rect">
            <a:avLst/>
          </a:prstGeom>
          <a:noFill/>
          <a:ln>
            <a:noFill/>
          </a:ln>
        </p:spPr>
      </p:pic>
      <p:sp>
        <p:nvSpPr>
          <p:cNvPr id="526" name="Google Shape;526;p75"/>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27" name="Google Shape;527;p75"/>
          <p:cNvSpPr txBox="1"/>
          <p:nvPr/>
        </p:nvSpPr>
        <p:spPr>
          <a:xfrm>
            <a:off x="4099100" y="2037825"/>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Male Caregivers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Be a Supportive partner and father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Listen and talk to each other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decisions together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Resolve conflicts peacefully</a:t>
            </a:r>
            <a:endParaRPr sz="1200">
              <a:solidFill>
                <a:srgbClr val="113D5C"/>
              </a:solidFill>
              <a:latin typeface="Noto Sans"/>
              <a:ea typeface="Noto Sans"/>
              <a:cs typeface="Noto Sans"/>
              <a:sym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33" name="Google Shape;533;p7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534" name="Google Shape;534;p7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35" name="Google Shape;535;p76"/>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36" name="Google Shape;536;p7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537" name="Google Shape;537;p76"/>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538" name="Google Shape;538;p76"/>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539" name="Google Shape;539;p76"/>
          <p:cNvCxnSpPr>
            <a:endCxn id="54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540" name="Google Shape;540;p76"/>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Daily Lessons on improving your relationship with your girl, boy, or teen</a:t>
            </a:r>
            <a:endParaRPr>
              <a:solidFill>
                <a:schemeClr val="dk2"/>
              </a:solidFill>
            </a:endParaRPr>
          </a:p>
        </p:txBody>
      </p:sp>
      <p:sp>
        <p:nvSpPr>
          <p:cNvPr id="541" name="Google Shape;541;p76"/>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542" name="Google Shape;542;p76"/>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543" name="Google Shape;543;p76"/>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544" name="Google Shape;544;p76"/>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0" name="Google Shape;550;p77"/>
          <p:cNvSpPr txBox="1"/>
          <p:nvPr/>
        </p:nvSpPr>
        <p:spPr>
          <a:xfrm>
            <a:off x="3104450" y="879200"/>
            <a:ext cx="5745000" cy="3747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defRPr>
            </a:pPr>
            <a:r>
              <a:rPr>
                <a:latin typeface="Arial"/>
                <a:ea typeface="Arial"/>
                <a:cs typeface="Arial"/>
                <a:sym typeface="Arial"/>
              </a:rPr>
              <a:t>There will be </a:t>
            </a:r>
            <a:r>
              <a:t>five</a:t>
            </a:r>
            <a:r>
              <a:rPr>
                <a:latin typeface="Arial"/>
                <a:ea typeface="Arial"/>
                <a:cs typeface="Arial"/>
                <a:sym typeface="Arial"/>
              </a:rPr>
              <a:t>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Week 1:</a:t>
            </a:r>
            <a:r>
              <a:rPr sz="1700">
                <a:solidFill>
                  <a:schemeClr val="dk1"/>
                </a:solidFill>
                <a:latin typeface="Delicious Handrawn"/>
                <a:ea typeface="Delicious Handrawn"/>
                <a:cs typeface="Delicious Handrawn"/>
                <a:sym typeface="Delicious Handrawn"/>
              </a:rPr>
              <a:t> </a:t>
            </a:r>
            <a:r>
              <a:rPr sz="1200">
                <a:solidFill>
                  <a:schemeClr val="dk1"/>
                </a:solidFill>
              </a:rPr>
              <a:t>Thoughts, feelings, and actions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2:</a:t>
            </a:r>
            <a:r>
              <a:rPr sz="1700">
                <a:solidFill>
                  <a:schemeClr val="dk1"/>
                </a:solidFill>
                <a:latin typeface="Delicious Handrawn"/>
                <a:ea typeface="Delicious Handrawn"/>
                <a:cs typeface="Delicious Handrawn"/>
                <a:sym typeface="Delicious Handrawn"/>
              </a:rPr>
              <a:t> </a:t>
            </a:r>
            <a:r>
              <a:rPr sz="1200">
                <a:solidFill>
                  <a:schemeClr val="dk1"/>
                </a:solidFill>
              </a:rPr>
              <a:t>Self-talk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3:</a:t>
            </a:r>
            <a:r>
              <a:rPr sz="1700">
                <a:solidFill>
                  <a:schemeClr val="dk1"/>
                </a:solidFill>
                <a:latin typeface="Delicious Handrawn"/>
                <a:ea typeface="Delicious Handrawn"/>
                <a:cs typeface="Delicious Handrawn"/>
                <a:sym typeface="Delicious Handrawn"/>
              </a:rPr>
              <a:t> </a:t>
            </a:r>
            <a:r>
              <a:rPr sz="1200">
                <a:solidFill>
                  <a:schemeClr val="dk1"/>
                </a:solidFill>
              </a:rPr>
              <a:t>Character strengths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4:</a:t>
            </a:r>
            <a:r>
              <a:rPr sz="1700">
                <a:solidFill>
                  <a:schemeClr val="dk1"/>
                </a:solidFill>
                <a:latin typeface="Delicious Handrawn"/>
                <a:ea typeface="Delicious Handrawn"/>
                <a:cs typeface="Delicious Handrawn"/>
                <a:sym typeface="Delicious Handrawn"/>
              </a:rPr>
              <a:t> </a:t>
            </a:r>
            <a:r>
              <a:rPr sz="1200">
                <a:solidFill>
                  <a:schemeClr val="dk1"/>
                </a:solidFill>
              </a:rPr>
              <a:t>Building pleasant emotions</a:t>
            </a:r>
            <a:endParaRPr sz="1200">
              <a:solidFill>
                <a:schemeClr val="dk1"/>
              </a:solidFill>
            </a:endParaRPr>
          </a:p>
        </p:txBody>
      </p:sp>
      <p:sp>
        <p:nvSpPr>
          <p:cNvPr id="551" name="Google Shape;551;p77"/>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52" name="Google Shape;552;p77"/>
          <p:cNvPicPr preferRelativeResize="0"/>
          <p:nvPr/>
        </p:nvPicPr>
        <p:blipFill rotWithShape="1">
          <a:blip r:embed="rId4">
            <a:alphaModFix/>
          </a:blip>
          <a:srcRect b="2606" l="0" r="0" t="2606"/>
          <a:stretch/>
        </p:blipFill>
        <p:spPr>
          <a:xfrm>
            <a:off x="1268500" y="1764175"/>
            <a:ext cx="599150" cy="599150"/>
          </a:xfrm>
          <a:prstGeom prst="rect">
            <a:avLst/>
          </a:prstGeom>
          <a:noFill/>
          <a:ln>
            <a:noFill/>
          </a:ln>
        </p:spPr>
      </p:pic>
      <p:sp>
        <p:nvSpPr>
          <p:cNvPr id="553" name="Google Shape;553;p77"/>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54" name="Google Shape;554;p77"/>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5" name="Google Shape;555;p77"/>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1" name="Google Shape;561;p78"/>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562" name="Google Shape;562;p78"/>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You’re here!</a:t>
            </a:r>
            <a:endParaRPr b="0" i="0" sz="1400" u="none" cap="none" strike="noStrike">
              <a:solidFill>
                <a:schemeClr val="lt1"/>
              </a:solidFill>
              <a:latin typeface="Arial"/>
              <a:ea typeface="Arial"/>
              <a:cs typeface="Arial"/>
              <a:sym typeface="Arial"/>
            </a:endParaRPr>
          </a:p>
        </p:txBody>
      </p:sp>
      <p:sp>
        <p:nvSpPr>
          <p:cNvPr id="563" name="Google Shape;563;p78"/>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1</a:t>
            </a:r>
            <a:endParaRPr b="0" i="0" sz="1400" u="none" cap="none" strike="noStrike">
              <a:solidFill>
                <a:srgbClr val="0C3F62"/>
              </a:solidFill>
              <a:latin typeface="Arial"/>
              <a:ea typeface="Arial"/>
              <a:cs typeface="Arial"/>
              <a:sym typeface="Arial"/>
            </a:endParaRPr>
          </a:p>
        </p:txBody>
      </p:sp>
      <p:sp>
        <p:nvSpPr>
          <p:cNvPr id="564" name="Google Shape;564;p78"/>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2</a:t>
            </a:r>
            <a:endParaRPr b="0" i="0" sz="1400" u="none" cap="none" strike="noStrike">
              <a:solidFill>
                <a:schemeClr val="lt1"/>
              </a:solidFill>
              <a:latin typeface="Arial"/>
              <a:ea typeface="Arial"/>
              <a:cs typeface="Arial"/>
              <a:sym typeface="Arial"/>
            </a:endParaRPr>
          </a:p>
        </p:txBody>
      </p:sp>
      <p:sp>
        <p:nvSpPr>
          <p:cNvPr id="565" name="Google Shape;565;p78"/>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3</a:t>
            </a:r>
            <a:endParaRPr b="0" i="0" sz="1400" u="none" cap="none" strike="noStrike">
              <a:solidFill>
                <a:srgbClr val="0C3F62"/>
              </a:solidFill>
              <a:latin typeface="Arial"/>
              <a:ea typeface="Arial"/>
              <a:cs typeface="Arial"/>
              <a:sym typeface="Arial"/>
            </a:endParaRPr>
          </a:p>
        </p:txBody>
      </p:sp>
      <p:sp>
        <p:nvSpPr>
          <p:cNvPr id="566" name="Google Shape;566;p78"/>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4</a:t>
            </a:r>
            <a:endParaRPr b="0" i="0" sz="1400" u="none" cap="none" strike="noStrike">
              <a:solidFill>
                <a:schemeClr val="lt1"/>
              </a:solidFill>
              <a:latin typeface="Arial"/>
              <a:ea typeface="Arial"/>
              <a:cs typeface="Arial"/>
              <a:sym typeface="Arial"/>
            </a:endParaRPr>
          </a:p>
        </p:txBody>
      </p:sp>
      <p:pic>
        <p:nvPicPr>
          <p:cNvPr id="567" name="Google Shape;567;p78"/>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568" name="Google Shape;568;p78"/>
          <p:cNvSpPr txBox="1"/>
          <p:nvPr/>
        </p:nvSpPr>
        <p:spPr>
          <a:xfrm>
            <a:off x="72404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Building Pleasant Emotions</a:t>
            </a:r>
            <a:endParaRPr i="0" sz="1100" u="none" cap="none" strike="noStrike">
              <a:solidFill>
                <a:srgbClr val="013D5C"/>
              </a:solidFill>
              <a:latin typeface="Noto Sans"/>
              <a:ea typeface="Noto Sans"/>
              <a:cs typeface="Noto Sans"/>
              <a:sym typeface="Noto Sans"/>
            </a:endParaRPr>
          </a:p>
        </p:txBody>
      </p:sp>
      <p:sp>
        <p:nvSpPr>
          <p:cNvPr id="569" name="Google Shape;569;p78"/>
          <p:cNvSpPr txBox="1"/>
          <p:nvPr/>
        </p:nvSpPr>
        <p:spPr>
          <a:xfrm>
            <a:off x="36343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Self-talk</a:t>
            </a:r>
            <a:endParaRPr i="0" sz="1300" u="none" cap="none" strike="noStrike">
              <a:solidFill>
                <a:srgbClr val="000000"/>
              </a:solidFill>
              <a:latin typeface="Noto Sans"/>
              <a:ea typeface="Noto Sans"/>
              <a:cs typeface="Noto Sans"/>
              <a:sym typeface="Noto Sans"/>
            </a:endParaRPr>
          </a:p>
        </p:txBody>
      </p:sp>
      <p:sp>
        <p:nvSpPr>
          <p:cNvPr id="570" name="Google Shape;570;p78"/>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71" name="Google Shape;571;p78"/>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72" name="Google Shape;572;p78"/>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73" name="Google Shape;573;p78"/>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74" name="Google Shape;574;p78"/>
          <p:cNvGrpSpPr/>
          <p:nvPr/>
        </p:nvGrpSpPr>
        <p:grpSpPr>
          <a:xfrm>
            <a:off x="258215" y="857444"/>
            <a:ext cx="372300" cy="372300"/>
            <a:chOff x="6166865" y="140342"/>
            <a:chExt cx="372300" cy="372300"/>
          </a:xfrm>
        </p:grpSpPr>
        <p:sp>
          <p:nvSpPr>
            <p:cNvPr id="575" name="Google Shape;575;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6" name="Google Shape;576;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77" name="Google Shape;577;p78"/>
          <p:cNvGrpSpPr/>
          <p:nvPr/>
        </p:nvGrpSpPr>
        <p:grpSpPr>
          <a:xfrm>
            <a:off x="3035896" y="857444"/>
            <a:ext cx="372300" cy="372300"/>
            <a:chOff x="6172071" y="582117"/>
            <a:chExt cx="372300" cy="372300"/>
          </a:xfrm>
        </p:grpSpPr>
        <p:sp>
          <p:nvSpPr>
            <p:cNvPr id="578" name="Google Shape;578;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9" name="Google Shape;579;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0" name="Google Shape;580;p78"/>
          <p:cNvGrpSpPr/>
          <p:nvPr/>
        </p:nvGrpSpPr>
        <p:grpSpPr>
          <a:xfrm>
            <a:off x="5978865" y="857444"/>
            <a:ext cx="372300" cy="372300"/>
            <a:chOff x="6192365" y="1173617"/>
            <a:chExt cx="372300" cy="372300"/>
          </a:xfrm>
        </p:grpSpPr>
        <p:sp>
          <p:nvSpPr>
            <p:cNvPr id="581" name="Google Shape;581;p78"/>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2" name="Google Shape;582;p78"/>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583" name="Google Shape;583;p78"/>
          <p:cNvGrpSpPr/>
          <p:nvPr/>
        </p:nvGrpSpPr>
        <p:grpSpPr>
          <a:xfrm>
            <a:off x="753603" y="1739554"/>
            <a:ext cx="372300" cy="372300"/>
            <a:chOff x="6166865" y="140342"/>
            <a:chExt cx="372300" cy="372300"/>
          </a:xfrm>
        </p:grpSpPr>
        <p:sp>
          <p:nvSpPr>
            <p:cNvPr id="584" name="Google Shape;584;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5" name="Google Shape;585;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86" name="Google Shape;586;p78"/>
          <p:cNvGrpSpPr/>
          <p:nvPr/>
        </p:nvGrpSpPr>
        <p:grpSpPr>
          <a:xfrm>
            <a:off x="2625546" y="2879761"/>
            <a:ext cx="372300" cy="372300"/>
            <a:chOff x="6172071" y="582117"/>
            <a:chExt cx="372300" cy="372300"/>
          </a:xfrm>
        </p:grpSpPr>
        <p:sp>
          <p:nvSpPr>
            <p:cNvPr id="587" name="Google Shape;587;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8" name="Google Shape;588;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9" name="Google Shape;589;p78"/>
          <p:cNvGrpSpPr/>
          <p:nvPr/>
        </p:nvGrpSpPr>
        <p:grpSpPr>
          <a:xfrm>
            <a:off x="4359484" y="2879761"/>
            <a:ext cx="372300" cy="372300"/>
            <a:chOff x="6172071" y="582117"/>
            <a:chExt cx="372300" cy="372300"/>
          </a:xfrm>
        </p:grpSpPr>
        <p:sp>
          <p:nvSpPr>
            <p:cNvPr id="590" name="Google Shape;590;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1" name="Google Shape;591;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2" name="Google Shape;592;p78"/>
          <p:cNvGrpSpPr/>
          <p:nvPr/>
        </p:nvGrpSpPr>
        <p:grpSpPr>
          <a:xfrm>
            <a:off x="6154309" y="2879761"/>
            <a:ext cx="372300" cy="372300"/>
            <a:chOff x="6172071" y="582117"/>
            <a:chExt cx="372300" cy="372300"/>
          </a:xfrm>
        </p:grpSpPr>
        <p:sp>
          <p:nvSpPr>
            <p:cNvPr id="593" name="Google Shape;593;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4" name="Google Shape;594;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5" name="Google Shape;595;p78"/>
          <p:cNvGrpSpPr/>
          <p:nvPr/>
        </p:nvGrpSpPr>
        <p:grpSpPr>
          <a:xfrm>
            <a:off x="753458" y="2879742"/>
            <a:ext cx="372300" cy="372300"/>
            <a:chOff x="6172071" y="582117"/>
            <a:chExt cx="372300" cy="372300"/>
          </a:xfrm>
        </p:grpSpPr>
        <p:sp>
          <p:nvSpPr>
            <p:cNvPr id="596" name="Google Shape;596;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7" name="Google Shape;597;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8" name="Google Shape;598;p78"/>
          <p:cNvGrpSpPr/>
          <p:nvPr/>
        </p:nvGrpSpPr>
        <p:grpSpPr>
          <a:xfrm>
            <a:off x="7965509" y="2879761"/>
            <a:ext cx="372300" cy="372300"/>
            <a:chOff x="6172071" y="582117"/>
            <a:chExt cx="372300" cy="372300"/>
          </a:xfrm>
        </p:grpSpPr>
        <p:sp>
          <p:nvSpPr>
            <p:cNvPr id="599" name="Google Shape;599;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0" name="Google Shape;600;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601" name="Google Shape;601;p78"/>
          <p:cNvGrpSpPr/>
          <p:nvPr/>
        </p:nvGrpSpPr>
        <p:grpSpPr>
          <a:xfrm>
            <a:off x="4395602" y="3708623"/>
            <a:ext cx="372300" cy="372300"/>
            <a:chOff x="6192365" y="1098867"/>
            <a:chExt cx="372300" cy="372300"/>
          </a:xfrm>
        </p:grpSpPr>
        <p:sp>
          <p:nvSpPr>
            <p:cNvPr id="602" name="Google Shape;602;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3" name="Google Shape;603;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04" name="Google Shape;604;p78"/>
          <p:cNvGrpSpPr/>
          <p:nvPr/>
        </p:nvGrpSpPr>
        <p:grpSpPr>
          <a:xfrm>
            <a:off x="8001578" y="3708623"/>
            <a:ext cx="372300" cy="372300"/>
            <a:chOff x="6192365" y="1098867"/>
            <a:chExt cx="372300" cy="372300"/>
          </a:xfrm>
        </p:grpSpPr>
        <p:sp>
          <p:nvSpPr>
            <p:cNvPr id="605" name="Google Shape;605;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6" name="Google Shape;606;p78"/>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607" name="Google Shape;607;p78"/>
          <p:cNvGrpSpPr/>
          <p:nvPr/>
        </p:nvGrpSpPr>
        <p:grpSpPr>
          <a:xfrm>
            <a:off x="789627" y="3708623"/>
            <a:ext cx="372300" cy="372300"/>
            <a:chOff x="6192365" y="1098867"/>
            <a:chExt cx="372300" cy="372300"/>
          </a:xfrm>
        </p:grpSpPr>
        <p:sp>
          <p:nvSpPr>
            <p:cNvPr id="608" name="Google Shape;608;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9" name="Google Shape;609;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0" name="Google Shape;610;p78"/>
          <p:cNvSpPr txBox="1"/>
          <p:nvPr/>
        </p:nvSpPr>
        <p:spPr>
          <a:xfrm>
            <a:off x="478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11" name="Google Shape;611;p78"/>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78"/>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78"/>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78"/>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78"/>
          <p:cNvSpPr txBox="1"/>
          <p:nvPr/>
        </p:nvSpPr>
        <p:spPr>
          <a:xfrm>
            <a:off x="184907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Thoughts, feelings, and actions</a:t>
            </a:r>
            <a:endParaRPr i="0" sz="1300" u="none" cap="none" strike="noStrike">
              <a:solidFill>
                <a:srgbClr val="000000"/>
              </a:solidFill>
              <a:latin typeface="Noto Sans"/>
              <a:ea typeface="Noto Sans"/>
              <a:cs typeface="Noto Sans"/>
              <a:sym typeface="Noto Sans"/>
            </a:endParaRPr>
          </a:p>
        </p:txBody>
      </p:sp>
      <p:grpSp>
        <p:nvGrpSpPr>
          <p:cNvPr id="616" name="Google Shape;616;p78"/>
          <p:cNvGrpSpPr/>
          <p:nvPr/>
        </p:nvGrpSpPr>
        <p:grpSpPr>
          <a:xfrm>
            <a:off x="2610352" y="3708623"/>
            <a:ext cx="372300" cy="372300"/>
            <a:chOff x="6192365" y="1098867"/>
            <a:chExt cx="372300" cy="372300"/>
          </a:xfrm>
        </p:grpSpPr>
        <p:sp>
          <p:nvSpPr>
            <p:cNvPr id="617" name="Google Shape;617;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8" name="Google Shape;618;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9" name="Google Shape;619;p78"/>
          <p:cNvSpPr txBox="1"/>
          <p:nvPr/>
        </p:nvSpPr>
        <p:spPr>
          <a:xfrm>
            <a:off x="5458075" y="4019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Character strength</a:t>
            </a:r>
            <a:endParaRPr i="0" sz="1300" u="none" cap="none" strike="noStrike">
              <a:solidFill>
                <a:srgbClr val="000000"/>
              </a:solidFill>
              <a:latin typeface="Noto Sans"/>
              <a:ea typeface="Noto Sans"/>
              <a:cs typeface="Noto Sans"/>
              <a:sym typeface="Noto Sans"/>
            </a:endParaRPr>
          </a:p>
        </p:txBody>
      </p:sp>
      <p:grpSp>
        <p:nvGrpSpPr>
          <p:cNvPr id="620" name="Google Shape;620;p78"/>
          <p:cNvGrpSpPr/>
          <p:nvPr/>
        </p:nvGrpSpPr>
        <p:grpSpPr>
          <a:xfrm>
            <a:off x="6219352" y="3693373"/>
            <a:ext cx="372300" cy="372300"/>
            <a:chOff x="6192365" y="1098867"/>
            <a:chExt cx="372300" cy="372300"/>
          </a:xfrm>
        </p:grpSpPr>
        <p:sp>
          <p:nvSpPr>
            <p:cNvPr id="621" name="Google Shape;621;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2" name="Google Shape;622;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8" name="Google Shape;628;p79"/>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defRPr>
            </a:pPr>
            <a:r>
              <a:rPr>
                <a:latin typeface="Arial"/>
                <a:ea typeface="Arial"/>
                <a:cs typeface="Arial"/>
                <a:sym typeface="Arial"/>
              </a:rPr>
              <a:t>Getting started in </a:t>
            </a:r>
            <a:r>
              <a:t>WhatsApp Course</a:t>
            </a:r>
            <a:endParaRPr b="0" i="0" sz="1300" u="none" cap="none" strike="noStrike">
              <a:solidFill>
                <a:srgbClr val="000000"/>
              </a:solidFill>
              <a:latin typeface="Arial"/>
              <a:ea typeface="Arial"/>
              <a:cs typeface="Arial"/>
              <a:sym typeface="Arial"/>
            </a:endParaRPr>
          </a:p>
        </p:txBody>
      </p:sp>
      <p:sp>
        <p:nvSpPr>
          <p:cNvPr id="629" name="Google Shape;629;p79"/>
          <p:cNvSpPr txBox="1"/>
          <p:nvPr/>
        </p:nvSpPr>
        <p:spPr>
          <a:xfrm>
            <a:off x="269600" y="972071"/>
            <a:ext cx="8199600" cy="36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D3959"/>
              </a:solidFill>
              <a:latin typeface="Arial"/>
              <a:ea typeface="Arial"/>
              <a:cs typeface="Arial"/>
              <a:sym typeface="Aria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Switch on and off the phone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settings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WhatsApp settings </a:t>
            </a:r>
            <a:endParaRPr sz="1500">
              <a:solidFill>
                <a:srgbClr val="123D5D"/>
              </a:solidFill>
            </a:endParaRPr>
          </a:p>
          <a:p>
            <a:pPr indent="-323850" lvl="0" marL="457200" marR="0" rtl="0" algn="l">
              <a:lnSpc>
                <a:spcPct val="100000"/>
              </a:lnSpc>
              <a:spcBef>
                <a:spcPts val="1000"/>
              </a:spcBef>
              <a:spcAft>
                <a:spcPts val="0"/>
              </a:spcAft>
              <a:buClr>
                <a:schemeClr val="accent2"/>
              </a:buClr>
              <a:buSzPts val="1500"/>
              <a:buChar char="●"/>
              <a:defRPr sz="1500">
                <a:solidFill>
                  <a:srgbClr val="123D5D"/>
                </a:solidFill>
              </a:defRPr>
            </a:pPr>
            <a:r>
              <a:t>Take screenshot</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charging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Data bundle</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Internal phone storage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Digital awareness </a:t>
            </a:r>
            <a:endParaRPr sz="1500">
              <a:solidFill>
                <a:srgbClr val="123D5D"/>
              </a:solidFill>
            </a:endParaRPr>
          </a:p>
          <a:p>
            <a:pPr indent="-323850" lvl="0" marL="457200" marR="0" rtl="0" algn="l">
              <a:lnSpc>
                <a:spcPct val="100000"/>
              </a:lnSpc>
              <a:spcBef>
                <a:spcPts val="1000"/>
              </a:spcBef>
              <a:spcAft>
                <a:spcPts val="1000"/>
              </a:spcAft>
              <a:buClr>
                <a:srgbClr val="FF5E00"/>
              </a:buClr>
              <a:buSzPts val="1500"/>
              <a:buFont typeface="Arial"/>
              <a:buChar char="●"/>
              <a:defRPr sz="1500">
                <a:solidFill>
                  <a:srgbClr val="123D5D"/>
                </a:solidFill>
              </a:defRPr>
            </a:pPr>
            <a:r>
              <a:t>Prevent damage to the phone</a:t>
            </a:r>
            <a:endParaRPr sz="1500">
              <a:solidFill>
                <a:srgbClr val="123D5D"/>
              </a:solidFill>
            </a:endParaRPr>
          </a:p>
        </p:txBody>
      </p:sp>
      <p:pic>
        <p:nvPicPr>
          <p:cNvPr id="630" name="Google Shape;630;p79"/>
          <p:cNvPicPr preferRelativeResize="0"/>
          <p:nvPr/>
        </p:nvPicPr>
        <p:blipFill rotWithShape="1">
          <a:blip r:embed="rId4">
            <a:alphaModFix/>
          </a:blip>
          <a:srcRect b="2812" l="0" r="29223" t="2821"/>
          <a:stretch/>
        </p:blipFill>
        <p:spPr>
          <a:xfrm>
            <a:off x="5111675" y="1164350"/>
            <a:ext cx="3074700" cy="30747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6" name="Google Shape;636;p8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37" name="Google Shape;637;p80"/>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8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44" name="Google Shape;644;p81"/>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0" name="Google Shape;650;p8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51" name="Google Shape;651;p82"/>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7" name="Google Shape;657;p8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defRPr b="1" sz="1800">
                <a:solidFill>
                  <a:schemeClr val="lt1"/>
                </a:solidFill>
                <a:latin typeface="Arial"/>
                <a:ea typeface="Arial"/>
                <a:cs typeface="Arial"/>
                <a:sym typeface="Arial"/>
              </a:defRPr>
            </a:pPr>
            <a:r>
              <a:t>Aspectos básicos del Uso del Teléfono </a:t>
            </a:r>
            <a:endParaRPr b="0" i="0" sz="1200" u="none" cap="none" strike="noStrike">
              <a:solidFill>
                <a:schemeClr val="lt1"/>
              </a:solidFill>
              <a:latin typeface="Arial"/>
              <a:ea typeface="Arial"/>
              <a:cs typeface="Arial"/>
              <a:sym typeface="Arial"/>
            </a:endParaRPr>
          </a:p>
        </p:txBody>
      </p:sp>
      <p:sp>
        <p:nvSpPr>
          <p:cNvPr id="658" name="Google Shape;658;p83"/>
          <p:cNvSpPr txBox="1"/>
          <p:nvPr/>
        </p:nvSpPr>
        <p:spPr>
          <a:xfrm>
            <a:off x="374700" y="742200"/>
            <a:ext cx="3262500" cy="2796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Capturar pantalla y compartirla con el facilitador/a:</a:t>
            </a:r>
            <a:endParaRPr sz="1700">
              <a:solidFill>
                <a:srgbClr val="123D5D"/>
              </a:solidFill>
            </a:endParaRPr>
          </a:p>
          <a:p>
            <a:pPr indent="-336550" lvl="0" marL="457200" rtl="0" algn="l">
              <a:spcBef>
                <a:spcPts val="1000"/>
              </a:spcBef>
              <a:spcAft>
                <a:spcPts val="0"/>
              </a:spcAft>
              <a:buClr>
                <a:srgbClr val="123D5D"/>
              </a:buClr>
              <a:buSzPts val="1700"/>
              <a:buAutoNum type="arabicPeriod"/>
              <a:defRPr sz="1700">
                <a:solidFill>
                  <a:srgbClr val="123D5D"/>
                </a:solidFill>
              </a:defRPr>
            </a:pPr>
            <a:r>
              <a:t>Mantén oprimido el botón de bajar volumen y Encendido al mismo tiempo. </a:t>
            </a:r>
            <a:endParaRPr sz="1700">
              <a:solidFill>
                <a:srgbClr val="123D5D"/>
              </a:solidFill>
            </a:endParaRPr>
          </a:p>
          <a:p>
            <a:pPr indent="0" lvl="0" marL="0" rtl="0" algn="l">
              <a:spcBef>
                <a:spcPts val="1000"/>
              </a:spcBef>
              <a:spcAft>
                <a:spcPts val="0"/>
              </a:spcAft>
              <a:buNone/>
              <a:defRPr sz="1700">
                <a:solidFill>
                  <a:srgbClr val="123D5D"/>
                </a:solidFill>
              </a:defRPr>
            </a:pPr>
            <a:r>
              <a:t>Te aparecerán diferentes opciones en la parte inferior de tu pantalla:</a:t>
            </a:r>
            <a:endParaRPr sz="1700">
              <a:solidFill>
                <a:srgbClr val="123D5D"/>
              </a:solidFill>
            </a:endParaRPr>
          </a:p>
        </p:txBody>
      </p:sp>
      <p:pic>
        <p:nvPicPr>
          <p:cNvPr id="659" name="Google Shape;659;p83"/>
          <p:cNvPicPr preferRelativeResize="0"/>
          <p:nvPr/>
        </p:nvPicPr>
        <p:blipFill rotWithShape="1">
          <a:blip r:embed="rId3">
            <a:alphaModFix/>
          </a:blip>
          <a:srcRect b="0" l="0" r="0" t="84544"/>
          <a:stretch/>
        </p:blipFill>
        <p:spPr>
          <a:xfrm>
            <a:off x="374700" y="3534049"/>
            <a:ext cx="3153049" cy="1045200"/>
          </a:xfrm>
          <a:prstGeom prst="rect">
            <a:avLst/>
          </a:prstGeom>
          <a:noFill/>
          <a:ln>
            <a:noFill/>
          </a:ln>
        </p:spPr>
      </p:pic>
      <p:sp>
        <p:nvSpPr>
          <p:cNvPr id="660" name="Google Shape;660;p83"/>
          <p:cNvSpPr txBox="1"/>
          <p:nvPr/>
        </p:nvSpPr>
        <p:spPr>
          <a:xfrm>
            <a:off x="4359175" y="7484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2. Presionar el ícono de compartir      :</a:t>
            </a:r>
            <a:endParaRPr sz="1700">
              <a:solidFill>
                <a:srgbClr val="123D5D"/>
              </a:solidFill>
            </a:endParaRPr>
          </a:p>
        </p:txBody>
      </p:sp>
      <p:pic>
        <p:nvPicPr>
          <p:cNvPr id="661" name="Google Shape;661;p83"/>
          <p:cNvPicPr preferRelativeResize="0"/>
          <p:nvPr/>
        </p:nvPicPr>
        <p:blipFill rotWithShape="1">
          <a:blip r:embed="rId4">
            <a:alphaModFix/>
          </a:blip>
          <a:srcRect b="0" l="0" r="0" t="13073"/>
          <a:stretch/>
        </p:blipFill>
        <p:spPr>
          <a:xfrm>
            <a:off x="7359175" y="748475"/>
            <a:ext cx="1499846" cy="2796300"/>
          </a:xfrm>
          <a:prstGeom prst="rect">
            <a:avLst/>
          </a:prstGeom>
          <a:noFill/>
          <a:ln>
            <a:noFill/>
          </a:ln>
        </p:spPr>
      </p:pic>
      <p:sp>
        <p:nvSpPr>
          <p:cNvPr id="662" name="Google Shape;662;p83"/>
          <p:cNvSpPr txBox="1"/>
          <p:nvPr/>
        </p:nvSpPr>
        <p:spPr>
          <a:xfrm>
            <a:off x="4359175" y="2229925"/>
            <a:ext cx="3000000" cy="1493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3. Después da clic en el ícono de WhatsApp y finalmente busca y selecciona el grupo de apoyo que tienes con tu facilitador/a</a:t>
            </a:r>
            <a:endParaRPr sz="1700">
              <a:solidFill>
                <a:srgbClr val="123D5D"/>
              </a:solidFill>
            </a:endParaRPr>
          </a:p>
        </p:txBody>
      </p:sp>
      <p:pic>
        <p:nvPicPr>
          <p:cNvPr id="663" name="Google Shape;663;p83"/>
          <p:cNvPicPr preferRelativeResize="0"/>
          <p:nvPr/>
        </p:nvPicPr>
        <p:blipFill rotWithShape="1">
          <a:blip r:embed="rId3">
            <a:alphaModFix/>
          </a:blip>
          <a:srcRect b="8414" l="80771" r="10330" t="86996"/>
          <a:stretch/>
        </p:blipFill>
        <p:spPr>
          <a:xfrm>
            <a:off x="5397075" y="1088050"/>
            <a:ext cx="280550" cy="310300"/>
          </a:xfrm>
          <a:prstGeom prst="rect">
            <a:avLst/>
          </a:prstGeom>
          <a:noFill/>
          <a:ln>
            <a:noFill/>
          </a:ln>
        </p:spPr>
      </p:pic>
      <p:sp>
        <p:nvSpPr>
          <p:cNvPr id="664" name="Google Shape;664;p83"/>
          <p:cNvSpPr/>
          <p:nvPr/>
        </p:nvSpPr>
        <p:spPr>
          <a:xfrm>
            <a:off x="131125" y="3505625"/>
            <a:ext cx="3506100" cy="782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65" name="Google Shape;665;p83"/>
          <p:cNvCxnSpPr/>
          <p:nvPr/>
        </p:nvCxnSpPr>
        <p:spPr>
          <a:xfrm rot="10800000">
            <a:off x="7848925" y="3262850"/>
            <a:ext cx="20100" cy="1143300"/>
          </a:xfrm>
          <a:prstGeom prst="straightConnector1">
            <a:avLst/>
          </a:prstGeom>
          <a:noFill/>
          <a:ln cap="flat" cmpd="sng" w="38100">
            <a:solidFill>
              <a:schemeClr val="accent4"/>
            </a:solidFill>
            <a:prstDash val="solid"/>
            <a:round/>
            <a:headEnd len="med" w="med" type="none"/>
            <a:tailEnd len="med" w="med" type="triangle"/>
          </a:ln>
        </p:spPr>
      </p:cxnSp>
      <p:pic>
        <p:nvPicPr>
          <p:cNvPr id="666" name="Google Shape;666;p83"/>
          <p:cNvPicPr preferRelativeResize="0"/>
          <p:nvPr/>
        </p:nvPicPr>
        <p:blipFill>
          <a:blip r:embed="rId5">
            <a:alphaModFix/>
          </a:blip>
          <a:stretch>
            <a:fillRect/>
          </a:stretch>
        </p:blipFill>
        <p:spPr>
          <a:xfrm>
            <a:off x="5397075" y="3665300"/>
            <a:ext cx="999050" cy="9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idx="1" type="body"/>
          </p:nvPr>
        </p:nvSpPr>
        <p:spPr>
          <a:xfrm>
            <a:off x="5371175" y="2399175"/>
            <a:ext cx="2972700" cy="2355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Getting to know each other</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672" name="Google Shape;672;p8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678" name="Google Shape;678;p8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679" name="Google Shape;679;p8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680" name="Google Shape;680;p8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681" name="Google Shape;681;p8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682" name="Google Shape;682;p8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683" name="Google Shape;683;p8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684" name="Google Shape;684;p8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685" name="Google Shape;685;p8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686" name="Google Shape;686;p8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687" name="Google Shape;687;p8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688" name="Google Shape;688;p8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89" name="Google Shape;689;p8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690" name="Google Shape;690;p8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91" name="Google Shape;691;p8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02" name="Google Shape;702;p8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03" name="Google Shape;703;p8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04" name="Google Shape;704;p8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705" name="Google Shape;705;p8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706" name="Google Shape;706;p8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707" name="Google Shape;707;p8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708" name="Google Shape;708;p8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709" name="Google Shape;709;p8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710" name="Google Shape;710;p8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711" name="Google Shape;711;p8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712" name="Google Shape;712;p8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713" name="Google Shape;713;p8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714" name="Google Shape;714;p8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15" name="Google Shape;715;p8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716" name="Google Shape;716;p8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717" name="Google Shape;717;p8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718" name="Google Shape;718;p8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24" name="Google Shape;724;p8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25" name="Google Shape;725;p88"/>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26" name="Google Shape;726;p8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727" name="Google Shape;727;p88"/>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728" name="Google Shape;728;p88"/>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729" name="Google Shape;729;p88"/>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730" name="Google Shape;730;p8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31" name="Google Shape;731;p88"/>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732" name="Google Shape;732;p88"/>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733" name="Google Shape;733;p8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734" name="Google Shape;734;p8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735" name="Google Shape;735;p88"/>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736" name="Google Shape;736;p88"/>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737" name="Google Shape;737;p8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738" name="Google Shape;738;p88"/>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739" name="Google Shape;739;p8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Start</a:t>
            </a:r>
            <a:endParaRPr b="0" i="0" sz="450" u="none" cap="none" strike="noStrike">
              <a:solidFill>
                <a:srgbClr val="000000"/>
              </a:solidFill>
              <a:latin typeface="Arial"/>
              <a:ea typeface="Arial"/>
              <a:cs typeface="Arial"/>
              <a:sym typeface="Arial"/>
            </a:endParaRPr>
          </a:p>
        </p:txBody>
      </p:sp>
      <p:sp>
        <p:nvSpPr>
          <p:cNvPr id="740" name="Google Shape;740;p8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741" name="Google Shape;741;p88"/>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2" name="Google Shape;742;p88"/>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743" name="Google Shape;743;p88"/>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4" name="Google Shape;744;p88"/>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745" name="Google Shape;745;p88"/>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746" name="Google Shape;746;p88"/>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WhatsApp Course</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752" name="Google Shape;752;p8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3" name="Google Shape;753;p8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WhatsApp Course</a:t>
            </a:r>
            <a:endParaRPr b="0" i="0" sz="1300" u="none" cap="none" strike="noStrike">
              <a:solidFill>
                <a:srgbClr val="000000"/>
              </a:solidFill>
              <a:latin typeface="Arial"/>
              <a:ea typeface="Arial"/>
              <a:cs typeface="Arial"/>
              <a:sym typeface="Arial"/>
            </a:endParaRPr>
          </a:p>
        </p:txBody>
      </p:sp>
      <p:pic>
        <p:nvPicPr>
          <p:cNvPr id="754" name="Google Shape;754;p8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760" name="Google Shape;760;p9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1" name="Google Shape;761;p9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62" name="Google Shape;762;p9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763" name="Google Shape;763;p9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769" name="Google Shape;769;p9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0" name="Google Shape;770;p9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71" name="Google Shape;771;p9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777" name="Google Shape;777;p92"/>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8" name="Google Shape;778;p92"/>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779" name="Google Shape;779;p92"/>
          <p:cNvGrpSpPr/>
          <p:nvPr/>
        </p:nvGrpSpPr>
        <p:grpSpPr>
          <a:xfrm>
            <a:off x="1445012" y="1352951"/>
            <a:ext cx="569100" cy="576600"/>
            <a:chOff x="1680299" y="3458426"/>
            <a:chExt cx="569100" cy="576600"/>
          </a:xfrm>
        </p:grpSpPr>
        <p:sp>
          <p:nvSpPr>
            <p:cNvPr id="780" name="Google Shape;780;p92"/>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81" name="Google Shape;781;p92"/>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782" name="Google Shape;782;p92"/>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783" name="Google Shape;783;p92"/>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4" name="Google Shape;784;p92"/>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5" name="Google Shape;785;p92"/>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786" name="Google Shape;786;p92"/>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7" name="Google Shape;787;p92"/>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8" name="Google Shape;788;p92"/>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3"/>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38" name="Google Shape;338;p58"/>
          <p:cNvPicPr preferRelativeResize="0"/>
          <p:nvPr/>
        </p:nvPicPr>
        <p:blipFill rotWithShape="1">
          <a:blip r:embed="rId4">
            <a:alphaModFix/>
          </a:blip>
          <a:srcRect b="0" l="0" r="0" t="0"/>
          <a:stretch/>
        </p:blipFill>
        <p:spPr>
          <a:xfrm>
            <a:off x="2860072" y="111299"/>
            <a:ext cx="2577825" cy="1023550"/>
          </a:xfrm>
          <a:prstGeom prst="rect">
            <a:avLst/>
          </a:prstGeom>
          <a:noFill/>
          <a:ln>
            <a:noFill/>
          </a:ln>
        </p:spPr>
      </p:pic>
      <p:sp>
        <p:nvSpPr>
          <p:cNvPr id="339" name="Google Shape;339;p58"/>
          <p:cNvSpPr txBox="1"/>
          <p:nvPr/>
        </p:nvSpPr>
        <p:spPr>
          <a:xfrm>
            <a:off x="1540975" y="1395125"/>
            <a:ext cx="5982900" cy="1970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What is Crianza con Conciencia+? </a:t>
            </a:r>
            <a:endParaRPr b="1" i="0" sz="1900" u="none" cap="none" strike="noStrike">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A Family-Strengthening Programme</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Evidence-Based Practices: Built on decades of research.</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Human Rights and Gender-Sensitive Approach</a:t>
            </a:r>
            <a:endParaRPr sz="1700">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4"/>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799" name="Google Shape;799;p94"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5"/>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0" name="Google Shape;810;p9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811" name="Google Shape;811;p96"/>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812" name="Google Shape;812;p96"/>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813" name="Google Shape;813;p96"/>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814" name="Google Shape;814;p96"/>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815" name="Google Shape;815;p96"/>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816" name="Google Shape;816;p96"/>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817" name="Google Shape;817;p96"/>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818" name="Google Shape;818;p96"/>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819" name="Google Shape;819;p96"/>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820" name="Google Shape;820;p96"/>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821" name="Google Shape;821;p96"/>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822" name="Google Shape;822;p96"/>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a:t>
            </a:r>
            <a:endParaRPr i="1">
              <a:solidFill>
                <a:schemeClr val="lt1"/>
              </a:solidFill>
              <a:latin typeface="Noto Sans"/>
              <a:ea typeface="Noto Sans"/>
              <a:cs typeface="Noto Sans"/>
              <a:sym typeface="Noto Sans"/>
            </a:endParaRPr>
          </a:p>
        </p:txBody>
      </p:sp>
      <p:sp>
        <p:nvSpPr>
          <p:cNvPr id="823" name="Google Shape;823;p96"/>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97"/>
          <p:cNvPicPr preferRelativeResize="0"/>
          <p:nvPr/>
        </p:nvPicPr>
        <p:blipFill rotWithShape="1">
          <a:blip r:embed="rId4">
            <a:alphaModFix/>
          </a:blip>
          <a:srcRect b="0" l="0" r="0" t="0"/>
          <a:stretch/>
        </p:blipFill>
        <p:spPr>
          <a:xfrm>
            <a:off x="0" y="-14775"/>
            <a:ext cx="9143999" cy="5219026"/>
          </a:xfrm>
          <a:prstGeom prst="rect">
            <a:avLst/>
          </a:prstGeom>
          <a:noFill/>
          <a:ln>
            <a:noFill/>
          </a:ln>
        </p:spPr>
      </p:pic>
      <p:pic>
        <p:nvPicPr>
          <p:cNvPr id="829" name="Google Shape;829;p97" title="onboarding_yc.mp4">
            <a:hlinkClick r:id="rId5"/>
          </p:cNvPr>
          <p:cNvPicPr preferRelativeResize="0"/>
          <p:nvPr/>
        </p:nvPicPr>
        <p:blipFill rotWithShape="1">
          <a:blip r:embed="rId6">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8"/>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5" name="Google Shape;835;p98"/>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6" name="Google Shape;836;p98"/>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837" name="Google Shape;837;p98"/>
          <p:cNvGrpSpPr/>
          <p:nvPr/>
        </p:nvGrpSpPr>
        <p:grpSpPr>
          <a:xfrm>
            <a:off x="521350" y="1294012"/>
            <a:ext cx="3448196" cy="931514"/>
            <a:chOff x="0" y="-57150"/>
            <a:chExt cx="5523300" cy="2484038"/>
          </a:xfrm>
        </p:grpSpPr>
        <p:sp>
          <p:nvSpPr>
            <p:cNvPr id="838" name="Google Shape;838;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839" name="Google Shape;839;p98"/>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840" name="Google Shape;840;p9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1" name="Google Shape;841;p9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842" name="Google Shape;842;p98"/>
          <p:cNvGrpSpPr/>
          <p:nvPr/>
        </p:nvGrpSpPr>
        <p:grpSpPr>
          <a:xfrm>
            <a:off x="4887775" y="1294000"/>
            <a:ext cx="3484650" cy="1578052"/>
            <a:chOff x="0" y="-57150"/>
            <a:chExt cx="5523300" cy="4208138"/>
          </a:xfrm>
        </p:grpSpPr>
        <p:sp>
          <p:nvSpPr>
            <p:cNvPr id="843" name="Google Shape;843;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844" name="Google Shape;844;p98"/>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845" name="Google Shape;845;p98"/>
          <p:cNvGrpSpPr/>
          <p:nvPr/>
        </p:nvGrpSpPr>
        <p:grpSpPr>
          <a:xfrm>
            <a:off x="485075" y="3501012"/>
            <a:ext cx="3448196" cy="500414"/>
            <a:chOff x="0" y="-57150"/>
            <a:chExt cx="5523300" cy="1334438"/>
          </a:xfrm>
        </p:grpSpPr>
        <p:sp>
          <p:nvSpPr>
            <p:cNvPr id="846" name="Google Shape;846;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847" name="Google Shape;847;p98"/>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848" name="Google Shape;848;p98"/>
          <p:cNvGrpSpPr/>
          <p:nvPr/>
        </p:nvGrpSpPr>
        <p:grpSpPr>
          <a:xfrm>
            <a:off x="4906000" y="3522162"/>
            <a:ext cx="3448196" cy="715964"/>
            <a:chOff x="0" y="-57150"/>
            <a:chExt cx="5523300" cy="1909238"/>
          </a:xfrm>
        </p:grpSpPr>
        <p:sp>
          <p:nvSpPr>
            <p:cNvPr id="849" name="Google Shape;849;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850" name="Google Shape;850;p98"/>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6" name="Google Shape;85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pic>
        <p:nvPicPr>
          <p:cNvPr id="857" name="Google Shape;857;p99"/>
          <p:cNvPicPr preferRelativeResize="0"/>
          <p:nvPr/>
        </p:nvPicPr>
        <p:blipFill>
          <a:blip r:embed="rId4">
            <a:alphaModFix/>
          </a:blip>
          <a:stretch>
            <a:fillRect/>
          </a:stretch>
        </p:blipFill>
        <p:spPr>
          <a:xfrm>
            <a:off x="152400" y="834525"/>
            <a:ext cx="3200300" cy="3058625"/>
          </a:xfrm>
          <a:prstGeom prst="rect">
            <a:avLst/>
          </a:prstGeom>
          <a:noFill/>
          <a:ln>
            <a:noFill/>
          </a:ln>
        </p:spPr>
      </p:pic>
      <p:sp>
        <p:nvSpPr>
          <p:cNvPr id="858" name="Google Shape;858;p99"/>
          <p:cNvSpPr/>
          <p:nvPr/>
        </p:nvSpPr>
        <p:spPr>
          <a:xfrm>
            <a:off x="338250" y="24300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59" name="Google Shape;859;p99"/>
          <p:cNvPicPr preferRelativeResize="0"/>
          <p:nvPr/>
        </p:nvPicPr>
        <p:blipFill>
          <a:blip r:embed="rId5">
            <a:alphaModFix/>
          </a:blip>
          <a:stretch>
            <a:fillRect/>
          </a:stretch>
        </p:blipFill>
        <p:spPr>
          <a:xfrm>
            <a:off x="3549538" y="823913"/>
            <a:ext cx="2768375" cy="3495675"/>
          </a:xfrm>
          <a:prstGeom prst="rect">
            <a:avLst/>
          </a:prstGeom>
          <a:noFill/>
          <a:ln>
            <a:noFill/>
          </a:ln>
        </p:spPr>
      </p:pic>
      <p:sp>
        <p:nvSpPr>
          <p:cNvPr id="860" name="Google Shape;860;p99"/>
          <p:cNvSpPr/>
          <p:nvPr/>
        </p:nvSpPr>
        <p:spPr>
          <a:xfrm>
            <a:off x="4820775" y="33876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61" name="Google Shape;861;p99"/>
          <p:cNvPicPr preferRelativeResize="0"/>
          <p:nvPr/>
        </p:nvPicPr>
        <p:blipFill>
          <a:blip r:embed="rId6">
            <a:alphaModFix/>
          </a:blip>
          <a:stretch>
            <a:fillRect/>
          </a:stretch>
        </p:blipFill>
        <p:spPr>
          <a:xfrm>
            <a:off x="6514750" y="834525"/>
            <a:ext cx="2476850" cy="3166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0"/>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Let's agree on some ground rules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2" name="Google Shape;872;p101"/>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Ground Rules </a:t>
            </a:r>
            <a:endParaRPr b="1" i="0" sz="1400" u="none" cap="none" strike="noStrike">
              <a:solidFill>
                <a:srgbClr val="000000"/>
              </a:solidFill>
              <a:latin typeface="Arial"/>
              <a:ea typeface="Arial"/>
              <a:cs typeface="Arial"/>
              <a:sym typeface="Arial"/>
            </a:endParaRPr>
          </a:p>
        </p:txBody>
      </p:sp>
      <p:pic>
        <p:nvPicPr>
          <p:cNvPr id="873" name="Google Shape;873;p10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74" name="Google Shape;874;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grpSp>
        <p:nvGrpSpPr>
          <p:cNvPr id="875" name="Google Shape;875;p101"/>
          <p:cNvGrpSpPr/>
          <p:nvPr/>
        </p:nvGrpSpPr>
        <p:grpSpPr>
          <a:xfrm>
            <a:off x="2185366" y="1726209"/>
            <a:ext cx="354468" cy="359177"/>
            <a:chOff x="475577" y="1034115"/>
            <a:chExt cx="523200" cy="523200"/>
          </a:xfrm>
        </p:grpSpPr>
        <p:sp>
          <p:nvSpPr>
            <p:cNvPr id="876" name="Google Shape;876;p10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77" name="Google Shape;877;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78" name="Google Shape;878;p101"/>
          <p:cNvGrpSpPr/>
          <p:nvPr/>
        </p:nvGrpSpPr>
        <p:grpSpPr>
          <a:xfrm>
            <a:off x="5779066" y="1783664"/>
            <a:ext cx="354468" cy="359177"/>
            <a:chOff x="475577" y="1034115"/>
            <a:chExt cx="523200" cy="523200"/>
          </a:xfrm>
        </p:grpSpPr>
        <p:sp>
          <p:nvSpPr>
            <p:cNvPr id="879" name="Google Shape;879;p10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80" name="Google Shape;880;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
        <p:nvSpPr>
          <p:cNvPr id="881" name="Google Shape;881;p101"/>
          <p:cNvSpPr txBox="1"/>
          <p:nvPr/>
        </p:nvSpPr>
        <p:spPr>
          <a:xfrm>
            <a:off x="248350" y="991175"/>
            <a:ext cx="8089200" cy="759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a:solidFill>
                  <a:srgbClr val="00969B"/>
                </a:solidFill>
              </a:defRPr>
            </a:pPr>
            <a:r>
              <a:t>Ground rules are here to make the WhatsApp Group a safe and positive space for everyone</a:t>
            </a:r>
            <a:endParaRPr b="0" i="0" sz="1100" u="none" cap="none" strike="noStrike">
              <a:solidFill>
                <a:srgbClr val="00969B"/>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pPr>
            <a:endParaRPr b="1" i="0" sz="1400" u="none" cap="none" strike="noStrike">
              <a:solidFill>
                <a:srgbClr val="123D5D"/>
              </a:solidFill>
              <a:latin typeface="Arial"/>
              <a:ea typeface="Arial"/>
              <a:cs typeface="Arial"/>
              <a:sym typeface="Arial"/>
            </a:endParaRPr>
          </a:p>
        </p:txBody>
      </p:sp>
      <p:sp>
        <p:nvSpPr>
          <p:cNvPr id="882" name="Google Shape;882;p101"/>
          <p:cNvSpPr txBox="1"/>
          <p:nvPr/>
        </p:nvSpPr>
        <p:spPr>
          <a:xfrm>
            <a:off x="1240600" y="2256725"/>
            <a:ext cx="22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breaks any ground rules, I will gently remind the parent privately, and also remind the group about the ground rules we discussed today</a:t>
            </a:r>
            <a:endParaRPr sz="1300"/>
          </a:p>
        </p:txBody>
      </p:sp>
      <p:sp>
        <p:nvSpPr>
          <p:cNvPr id="883" name="Google Shape;883;p101"/>
          <p:cNvSpPr txBox="1"/>
          <p:nvPr/>
        </p:nvSpPr>
        <p:spPr>
          <a:xfrm>
            <a:off x="5101300" y="2322400"/>
            <a:ext cx="2244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continues to break the ground rules, I may have to remove them from the WhatsApp group</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2"/>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9" name="Google Shape;889;p102"/>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Next Steps: Role of the Facilitator</a:t>
            </a:r>
            <a:endParaRPr b="1" i="0" sz="1400" u="none" cap="none" strike="noStrike">
              <a:solidFill>
                <a:srgbClr val="000000"/>
              </a:solidFill>
              <a:latin typeface="Arial"/>
              <a:ea typeface="Arial"/>
              <a:cs typeface="Arial"/>
              <a:sym typeface="Arial"/>
            </a:endParaRPr>
          </a:p>
        </p:txBody>
      </p:sp>
      <p:pic>
        <p:nvPicPr>
          <p:cNvPr id="890" name="Google Shape;890;p10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91" name="Google Shape;891;p10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892" name="Google Shape;892;p102"/>
          <p:cNvSpPr txBox="1"/>
          <p:nvPr/>
        </p:nvSpPr>
        <p:spPr>
          <a:xfrm>
            <a:off x="248350" y="991175"/>
            <a:ext cx="8089200" cy="3211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Throughout </a:t>
            </a:r>
            <a:r>
              <a:t>Crianza con Conciencia+</a:t>
            </a:r>
            <a:r>
              <a:rPr sz="1400">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I will make sure everyone follows the </a:t>
            </a:r>
            <a:r>
              <a:t>g</a:t>
            </a:r>
            <a:r>
              <a:rPr sz="1400">
                <a:latin typeface="Arial"/>
                <a:ea typeface="Arial"/>
                <a:cs typeface="Arial"/>
                <a:sym typeface="Arial"/>
              </a:rPr>
              <a:t>round </a:t>
            </a:r>
            <a:r>
              <a:t>r</a:t>
            </a:r>
            <a:r>
              <a:rPr sz="1400">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say goodbye and leave the group once the program is over. However, all of you can continue learning through the WhatsApp of the Parenting with Conscience+ Program .</a:t>
            </a:r>
            <a:endParaRPr b="1" i="0" sz="1400" u="none" cap="none" strike="noStrike">
              <a:solidFill>
                <a:srgbClr val="123D5D"/>
              </a:solidFill>
              <a:latin typeface="Arial"/>
              <a:ea typeface="Arial"/>
              <a:cs typeface="Arial"/>
              <a:sym typeface="Arial"/>
            </a:endParaRPr>
          </a:p>
        </p:txBody>
      </p:sp>
      <p:grpSp>
        <p:nvGrpSpPr>
          <p:cNvPr id="893" name="Google Shape;893;p102"/>
          <p:cNvGrpSpPr/>
          <p:nvPr/>
        </p:nvGrpSpPr>
        <p:grpSpPr>
          <a:xfrm>
            <a:off x="312541" y="1442984"/>
            <a:ext cx="354468" cy="359177"/>
            <a:chOff x="475577" y="1034115"/>
            <a:chExt cx="523200" cy="523200"/>
          </a:xfrm>
        </p:grpSpPr>
        <p:sp>
          <p:nvSpPr>
            <p:cNvPr id="894" name="Google Shape;894;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5" name="Google Shape;895;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6" name="Google Shape;896;p102"/>
          <p:cNvGrpSpPr/>
          <p:nvPr/>
        </p:nvGrpSpPr>
        <p:grpSpPr>
          <a:xfrm>
            <a:off x="312541" y="2145189"/>
            <a:ext cx="354468" cy="359177"/>
            <a:chOff x="475577" y="1034115"/>
            <a:chExt cx="523200" cy="523200"/>
          </a:xfrm>
        </p:grpSpPr>
        <p:sp>
          <p:nvSpPr>
            <p:cNvPr id="897" name="Google Shape;897;p102"/>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8" name="Google Shape;898;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9" name="Google Shape;899;p102"/>
          <p:cNvGrpSpPr/>
          <p:nvPr/>
        </p:nvGrpSpPr>
        <p:grpSpPr>
          <a:xfrm>
            <a:off x="312541" y="2643232"/>
            <a:ext cx="354468" cy="359177"/>
            <a:chOff x="475577" y="1034115"/>
            <a:chExt cx="523200" cy="523200"/>
          </a:xfrm>
        </p:grpSpPr>
        <p:sp>
          <p:nvSpPr>
            <p:cNvPr id="900" name="Google Shape;900;p102"/>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1" name="Google Shape;901;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2" name="Google Shape;902;p102"/>
          <p:cNvGrpSpPr/>
          <p:nvPr/>
        </p:nvGrpSpPr>
        <p:grpSpPr>
          <a:xfrm>
            <a:off x="312541" y="3088624"/>
            <a:ext cx="354468" cy="359177"/>
            <a:chOff x="475577" y="1034115"/>
            <a:chExt cx="523200" cy="523200"/>
          </a:xfrm>
        </p:grpSpPr>
        <p:sp>
          <p:nvSpPr>
            <p:cNvPr id="903" name="Google Shape;903;p102"/>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4" name="Google Shape;904;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5" name="Google Shape;905;p102"/>
          <p:cNvGrpSpPr/>
          <p:nvPr/>
        </p:nvGrpSpPr>
        <p:grpSpPr>
          <a:xfrm>
            <a:off x="312541" y="3610234"/>
            <a:ext cx="354468" cy="359177"/>
            <a:chOff x="475577" y="1034115"/>
            <a:chExt cx="523200" cy="523200"/>
          </a:xfrm>
        </p:grpSpPr>
        <p:sp>
          <p:nvSpPr>
            <p:cNvPr id="906" name="Google Shape;906;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7" name="Google Shape;907;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3"/>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3" name="Google Shape;913;p103"/>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Questions</a:t>
            </a:r>
            <a:endParaRPr b="0" i="0" sz="1400" u="none" cap="none" strike="noStrike">
              <a:solidFill>
                <a:srgbClr val="000000"/>
              </a:solidFill>
              <a:latin typeface="Arial"/>
              <a:ea typeface="Arial"/>
              <a:cs typeface="Arial"/>
              <a:sym typeface="Arial"/>
            </a:endParaRPr>
          </a:p>
        </p:txBody>
      </p:sp>
      <p:sp>
        <p:nvSpPr>
          <p:cNvPr id="914" name="Google Shape;914;p103"/>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The use of the </a:t>
            </a:r>
            <a: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How to participate in the WhatsApp Support </a:t>
            </a:r>
            <a: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Anything else?</a:t>
            </a:r>
            <a:endParaRPr b="1" i="0" sz="1700" u="none" cap="none" strike="noStrike">
              <a:solidFill>
                <a:srgbClr val="0D3959"/>
              </a:solidFill>
              <a:latin typeface="Arial"/>
              <a:ea typeface="Arial"/>
              <a:cs typeface="Arial"/>
              <a:sym typeface="Arial"/>
            </a:endParaRPr>
          </a:p>
        </p:txBody>
      </p:sp>
      <p:grpSp>
        <p:nvGrpSpPr>
          <p:cNvPr id="915" name="Google Shape;915;p103"/>
          <p:cNvGrpSpPr/>
          <p:nvPr/>
        </p:nvGrpSpPr>
        <p:grpSpPr>
          <a:xfrm>
            <a:off x="312541" y="1773621"/>
            <a:ext cx="354468" cy="359177"/>
            <a:chOff x="475577" y="1034115"/>
            <a:chExt cx="523200" cy="523200"/>
          </a:xfrm>
        </p:grpSpPr>
        <p:sp>
          <p:nvSpPr>
            <p:cNvPr id="916" name="Google Shape;916;p103"/>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17" name="Google Shape;917;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18" name="Google Shape;918;p103"/>
          <p:cNvGrpSpPr/>
          <p:nvPr/>
        </p:nvGrpSpPr>
        <p:grpSpPr>
          <a:xfrm>
            <a:off x="312541" y="2182789"/>
            <a:ext cx="354468" cy="359177"/>
            <a:chOff x="475577" y="1034115"/>
            <a:chExt cx="523200" cy="523200"/>
          </a:xfrm>
        </p:grpSpPr>
        <p:sp>
          <p:nvSpPr>
            <p:cNvPr id="919" name="Google Shape;919;p103"/>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0" name="Google Shape;920;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21" name="Google Shape;921;p103"/>
          <p:cNvGrpSpPr/>
          <p:nvPr/>
        </p:nvGrpSpPr>
        <p:grpSpPr>
          <a:xfrm>
            <a:off x="312541" y="2591982"/>
            <a:ext cx="354468" cy="359177"/>
            <a:chOff x="475577" y="1034115"/>
            <a:chExt cx="523200" cy="523200"/>
          </a:xfrm>
        </p:grpSpPr>
        <p:sp>
          <p:nvSpPr>
            <p:cNvPr id="922" name="Google Shape;922;p103"/>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3" name="Google Shape;923;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924" name="Google Shape;924;p103"/>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45" name="Google Shape;345;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6" name="Google Shape;346;p59"/>
          <p:cNvSpPr txBox="1"/>
          <p:nvPr/>
        </p:nvSpPr>
        <p:spPr>
          <a:xfrm>
            <a:off x="1523050" y="1538475"/>
            <a:ext cx="5982900" cy="1390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Who is Crianza con Conciencia+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For parents, like YOU, with girls, boys and adolescents (NNA) from </a:t>
            </a:r>
            <a:r>
              <a:rPr u="sng"/>
              <a:t>2 to 17 years old.</a:t>
            </a: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0" name="Google Shape;930;p10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Next Steps</a:t>
            </a:r>
            <a:endParaRPr b="0" i="0" sz="1400" u="none" cap="none" strike="noStrike">
              <a:solidFill>
                <a:srgbClr val="000000"/>
              </a:solidFill>
              <a:latin typeface="Arial"/>
              <a:ea typeface="Arial"/>
              <a:cs typeface="Arial"/>
              <a:sym typeface="Arial"/>
            </a:endParaRPr>
          </a:p>
        </p:txBody>
      </p:sp>
      <p:sp>
        <p:nvSpPr>
          <p:cNvPr id="931" name="Google Shape;931;p104"/>
          <p:cNvSpPr txBox="1"/>
          <p:nvPr/>
        </p:nvSpPr>
        <p:spPr>
          <a:xfrm>
            <a:off x="286225" y="814950"/>
            <a:ext cx="5371200" cy="375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u="none" cap="none" strike="noStrike">
              <a:solidFill>
                <a:srgbClr val="000000"/>
              </a:solidFill>
              <a:latin typeface="Arial"/>
              <a:ea typeface="Arial"/>
              <a:cs typeface="Arial"/>
              <a:sym typeface="Arial"/>
            </a:endParaRPr>
          </a:p>
          <a:p>
            <a:pPr indent="-317500" lvl="0" marL="457200" marR="0" rtl="0" algn="just">
              <a:lnSpc>
                <a:spcPct val="150000"/>
              </a:lnSpc>
              <a:spcBef>
                <a:spcPts val="0"/>
              </a:spcBef>
              <a:spcAft>
                <a:spcPts val="0"/>
              </a:spcAft>
              <a:buClr>
                <a:srgbClr val="0D3959"/>
              </a:buClr>
              <a:buSzPts val="1400"/>
              <a:buFont typeface="Arial"/>
              <a:buChar char="●"/>
              <a:defRPr>
                <a:solidFill>
                  <a:srgbClr val="0D3959"/>
                </a:solidFill>
              </a:defRPr>
            </a:pPr>
            <a:r>
              <a:t>You will receive a daily lesson from the WhatsApp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will receive a course certificate after completing every course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can choose which course you want to do after completing the first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After 4 chat sessions, I will either handover the WhatsApp group to one of the parents, or leave the WhatsApp group. You can continue to engage with the chatbot even after one month.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What date and time they would would you like to have your weekly chat sessions?</a:t>
            </a:r>
            <a:endParaRPr>
              <a:solidFill>
                <a:srgbClr val="0D3959"/>
              </a:solidFill>
            </a:endParaRPr>
          </a:p>
        </p:txBody>
      </p:sp>
      <p:pic>
        <p:nvPicPr>
          <p:cNvPr id="932" name="Google Shape;932;p104"/>
          <p:cNvPicPr preferRelativeResize="0"/>
          <p:nvPr/>
        </p:nvPicPr>
        <p:blipFill rotWithShape="1">
          <a:blip r:embed="rId4">
            <a:alphaModFix/>
          </a:blip>
          <a:srcRect b="0" l="1603" r="635" t="0"/>
          <a:stretch/>
        </p:blipFill>
        <p:spPr>
          <a:xfrm>
            <a:off x="5823900" y="1298100"/>
            <a:ext cx="3320100" cy="2547300"/>
          </a:xfrm>
          <a:prstGeom prst="roundRect">
            <a:avLst>
              <a:gd fmla="val 16667"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5"/>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Share in one word how you feel after the session!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6"/>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Thank you for your commitment</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Any questions?</a:t>
            </a:r>
          </a:p>
          <a:p>
            <a:pPr indent="0" lvl="0" marL="0" rtl="0" algn="ctr">
              <a:lnSpc>
                <a:spcPct val="90000"/>
              </a:lnSpc>
              <a:spcBef>
                <a:spcPts val="0"/>
              </a:spcBef>
              <a:spcAft>
                <a:spcPts val="0"/>
              </a:spcAft>
              <a:buClr>
                <a:schemeClr val="lt1"/>
              </a:buClr>
              <a:buSzPts val="4100"/>
              <a:buFont typeface="Delicious Handrawn"/>
              <a:buNone/>
            </a:pPr>
          </a:p>
        </p:txBody>
      </p:sp>
      <p:pic>
        <p:nvPicPr>
          <p:cNvPr id="943" name="Google Shape;943;p106"/>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944" name="Google Shape;944;p106"/>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45" name="Google Shape;945;p106"/>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946" name="Google Shape;946;p106"/>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947" name="Google Shape;947;p106"/>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52" name="Google Shape;352;p60"/>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53" name="Google Shape;353;p60"/>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What is the objective of</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9" name="Google Shape;359;p61"/>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60" name="Google Shape;360;p61"/>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66" name="Google Shape;366;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sz="2400">
                <a:solidFill>
                  <a:schemeClr val="lt1"/>
                </a:solidFill>
                <a:latin typeface="Delicious Handrawn"/>
                <a:ea typeface="Delicious Handrawn"/>
                <a:cs typeface="Delicious Handrawn"/>
                <a:sym typeface="Delicious Handrawn"/>
              </a:defRPr>
            </a:pPr>
            <a:r>
              <a:t>About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367" name="Google Shape;367;p62"/>
          <p:cNvSpPr txBox="1"/>
          <p:nvPr/>
        </p:nvSpPr>
        <p:spPr>
          <a:xfrm>
            <a:off x="286200" y="842325"/>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2100">
                <a:solidFill>
                  <a:srgbClr val="00969B"/>
                </a:solidFill>
                <a:latin typeface="Delicious Handrawn"/>
                <a:ea typeface="Delicious Handrawn"/>
                <a:cs typeface="Delicious Handrawn"/>
                <a:sym typeface="Delicious Handrawn"/>
              </a:defRPr>
            </a:pPr>
            <a:r>
              <a:t>When you have a healthy and positive relationship with your girl, boy, or teen, you can: </a:t>
            </a:r>
            <a:endParaRPr sz="2100">
              <a:solidFill>
                <a:srgbClr val="00969B"/>
              </a:solidFill>
              <a:latin typeface="Delicious Handrawn"/>
              <a:ea typeface="Delicious Handrawn"/>
              <a:cs typeface="Delicious Handrawn"/>
              <a:sym typeface="Delicious Handrawn"/>
            </a:endParaRPr>
          </a:p>
        </p:txBody>
      </p:sp>
      <p:sp>
        <p:nvSpPr>
          <p:cNvPr id="368" name="Google Shape;368;p62"/>
          <p:cNvSpPr txBox="1"/>
          <p:nvPr/>
        </p:nvSpPr>
        <p:spPr>
          <a:xfrm>
            <a:off x="1016901" y="1531050"/>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Develop a strong bond with them</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69" name="Google Shape;369;p62"/>
          <p:cNvSpPr txBox="1"/>
          <p:nvPr/>
        </p:nvSpPr>
        <p:spPr>
          <a:xfrm>
            <a:off x="1016901" y="2307442"/>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Promote and ensure their human rights</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70" name="Google Shape;370;p62"/>
          <p:cNvSpPr txBox="1"/>
          <p:nvPr/>
        </p:nvSpPr>
        <p:spPr>
          <a:xfrm>
            <a:off x="1016901" y="3860225"/>
            <a:ext cx="77523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700">
                <a:solidFill>
                  <a:srgbClr val="0B4060"/>
                </a:solidFill>
              </a:defRPr>
            </a:pPr>
            <a:r>
              <a:t>Help them behave responsibly and respectfully</a:t>
            </a:r>
            <a:endParaRPr sz="1300">
              <a:solidFill>
                <a:srgbClr val="0B4060"/>
              </a:solidFill>
            </a:endParaRPr>
          </a:p>
        </p:txBody>
      </p:sp>
      <p:pic>
        <p:nvPicPr>
          <p:cNvPr id="371" name="Google Shape;371;p62"/>
          <p:cNvPicPr preferRelativeResize="0"/>
          <p:nvPr/>
        </p:nvPicPr>
        <p:blipFill>
          <a:blip r:embed="rId4">
            <a:alphaModFix/>
          </a:blip>
          <a:stretch>
            <a:fillRect/>
          </a:stretch>
        </p:blipFill>
        <p:spPr>
          <a:xfrm>
            <a:off x="483825" y="1593775"/>
            <a:ext cx="465150" cy="465150"/>
          </a:xfrm>
          <a:prstGeom prst="rect">
            <a:avLst/>
          </a:prstGeom>
          <a:noFill/>
          <a:ln>
            <a:noFill/>
          </a:ln>
        </p:spPr>
      </p:pic>
      <p:sp>
        <p:nvSpPr>
          <p:cNvPr id="372" name="Google Shape;372;p62"/>
          <p:cNvSpPr txBox="1"/>
          <p:nvPr/>
        </p:nvSpPr>
        <p:spPr>
          <a:xfrm>
            <a:off x="1016901" y="3083833"/>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Better support their growth and development</a:t>
            </a:r>
            <a:endParaRPr sz="1700">
              <a:solidFill>
                <a:srgbClr val="0B4060"/>
              </a:solidFill>
            </a:endParaRPr>
          </a:p>
          <a:p>
            <a:pPr indent="0" lvl="0" marL="0" rtl="0" algn="l">
              <a:spcBef>
                <a:spcPts val="0"/>
              </a:spcBef>
              <a:spcAft>
                <a:spcPts val="0"/>
              </a:spcAft>
              <a:buNone/>
            </a:pPr>
            <a:endParaRPr sz="1300">
              <a:solidFill>
                <a:srgbClr val="0B4060"/>
              </a:solidFill>
            </a:endParaRPr>
          </a:p>
        </p:txBody>
      </p:sp>
      <p:pic>
        <p:nvPicPr>
          <p:cNvPr id="373" name="Google Shape;373;p62"/>
          <p:cNvPicPr preferRelativeResize="0"/>
          <p:nvPr/>
        </p:nvPicPr>
        <p:blipFill>
          <a:blip r:embed="rId5">
            <a:alphaModFix/>
          </a:blip>
          <a:stretch>
            <a:fillRect/>
          </a:stretch>
        </p:blipFill>
        <p:spPr>
          <a:xfrm>
            <a:off x="483825" y="2269367"/>
            <a:ext cx="465150" cy="465150"/>
          </a:xfrm>
          <a:prstGeom prst="rect">
            <a:avLst/>
          </a:prstGeom>
          <a:noFill/>
          <a:ln>
            <a:noFill/>
          </a:ln>
        </p:spPr>
      </p:pic>
      <p:pic>
        <p:nvPicPr>
          <p:cNvPr id="374" name="Google Shape;374;p62"/>
          <p:cNvPicPr preferRelativeResize="0"/>
          <p:nvPr/>
        </p:nvPicPr>
        <p:blipFill>
          <a:blip r:embed="rId6">
            <a:alphaModFix/>
          </a:blip>
          <a:stretch>
            <a:fillRect/>
          </a:stretch>
        </p:blipFill>
        <p:spPr>
          <a:xfrm>
            <a:off x="483825" y="3064700"/>
            <a:ext cx="465150" cy="465150"/>
          </a:xfrm>
          <a:prstGeom prst="rect">
            <a:avLst/>
          </a:prstGeom>
          <a:noFill/>
          <a:ln>
            <a:noFill/>
          </a:ln>
        </p:spPr>
      </p:pic>
      <p:pic>
        <p:nvPicPr>
          <p:cNvPr id="375" name="Google Shape;375;p62"/>
          <p:cNvPicPr preferRelativeResize="0"/>
          <p:nvPr/>
        </p:nvPicPr>
        <p:blipFill>
          <a:blip r:embed="rId7">
            <a:alphaModFix/>
          </a:blip>
          <a:stretch>
            <a:fillRect/>
          </a:stretch>
        </p:blipFill>
        <p:spPr>
          <a:xfrm>
            <a:off x="483825" y="3860025"/>
            <a:ext cx="465150" cy="465150"/>
          </a:xfrm>
          <a:prstGeom prst="rect">
            <a:avLst/>
          </a:prstGeom>
          <a:noFill/>
          <a:ln>
            <a:noFill/>
          </a:ln>
        </p:spPr>
      </p:pic>
      <p:pic>
        <p:nvPicPr>
          <p:cNvPr id="376" name="Google Shape;376;p62"/>
          <p:cNvPicPr preferRelativeResize="0"/>
          <p:nvPr/>
        </p:nvPicPr>
        <p:blipFill>
          <a:blip r:embed="rId8">
            <a:alphaModFix/>
          </a:blip>
          <a:stretch>
            <a:fillRect/>
          </a:stretch>
        </p:blipFill>
        <p:spPr>
          <a:xfrm>
            <a:off x="5818699" y="1593775"/>
            <a:ext cx="2950500" cy="2212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p:nvPr/>
        </p:nvSpPr>
        <p:spPr>
          <a:xfrm rot="-5400000">
            <a:off x="3191875" y="-2959825"/>
            <a:ext cx="475200" cy="685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82" name="Google Shape;382;p63"/>
          <p:cNvSpPr txBox="1"/>
          <p:nvPr/>
        </p:nvSpPr>
        <p:spPr>
          <a:xfrm>
            <a:off x="286210" y="228606"/>
            <a:ext cx="8857800" cy="415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2100">
                <a:solidFill>
                  <a:schemeClr val="lt1"/>
                </a:solidFill>
                <a:latin typeface="Delicious Handrawn"/>
                <a:ea typeface="Delicious Handrawn"/>
                <a:cs typeface="Delicious Handrawn"/>
                <a:sym typeface="Delicious Handrawn"/>
              </a:defRPr>
            </a:pPr>
            <a:r>
              <a:t>What other caregivers are saying about Crianza con Conciencia+</a:t>
            </a:r>
            <a:endParaRPr sz="2400">
              <a:solidFill>
                <a:schemeClr val="lt1"/>
              </a:solidFill>
              <a:latin typeface="Delicious Handrawn"/>
              <a:ea typeface="Delicious Handrawn"/>
              <a:cs typeface="Delicious Handrawn"/>
              <a:sym typeface="Delicious Handrawn"/>
            </a:endParaRPr>
          </a:p>
        </p:txBody>
      </p:sp>
      <p:sp>
        <p:nvSpPr>
          <p:cNvPr id="383" name="Google Shape;383;p63"/>
          <p:cNvSpPr txBox="1"/>
          <p:nvPr/>
        </p:nvSpPr>
        <p:spPr>
          <a:xfrm>
            <a:off x="178675" y="779600"/>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endParaRPr sz="2100">
              <a:solidFill>
                <a:srgbClr val="00969B"/>
              </a:solidFill>
              <a:latin typeface="Delicious Handrawn"/>
              <a:ea typeface="Delicious Handrawn"/>
              <a:cs typeface="Delicious Handrawn"/>
              <a:sym typeface="Delicious Handrawn"/>
            </a:endParaRPr>
          </a:p>
        </p:txBody>
      </p:sp>
      <p:sp>
        <p:nvSpPr>
          <p:cNvPr id="384" name="Google Shape;384;p63"/>
          <p:cNvSpPr/>
          <p:nvPr/>
        </p:nvSpPr>
        <p:spPr>
          <a:xfrm>
            <a:off x="256825" y="881838"/>
            <a:ext cx="8136300" cy="1693500"/>
          </a:xfrm>
          <a:prstGeom prst="wedgeRoundRectCallout">
            <a:avLst>
              <a:gd fmla="val -20815" name="adj1"/>
              <a:gd fmla="val 50534" name="adj2"/>
              <a:gd fmla="val 0" name="adj3"/>
            </a:avLst>
          </a:prstGeom>
          <a:solidFill>
            <a:srgbClr val="E4027C"/>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“This program would be beneficial for  so many parents. As a mother, we often experience feelings of overwhelm, as though the weight of the world is bearing down on us, making it challenging to think clearly about fresh ideas or strategies to connect with our children differently. It's really valuable to have programs like Crianza con Conciencia + , which offers engaging and playful resources to disrupt the routine, enhance our parenting practices, and enjoy quality time with our children.”</a:t>
            </a:r>
            <a:endParaRPr>
              <a:solidFill>
                <a:schemeClr val="lt1"/>
              </a:solidFill>
            </a:endParaRPr>
          </a:p>
        </p:txBody>
      </p:sp>
      <p:sp>
        <p:nvSpPr>
          <p:cNvPr id="385" name="Google Shape;385;p63"/>
          <p:cNvSpPr/>
          <p:nvPr/>
        </p:nvSpPr>
        <p:spPr>
          <a:xfrm>
            <a:off x="256825" y="2749975"/>
            <a:ext cx="8136300" cy="1881600"/>
          </a:xfrm>
          <a:prstGeom prst="wedgeRoundRectCallout">
            <a:avLst>
              <a:gd fmla="val 22055" name="adj1"/>
              <a:gd fmla="val 49523" name="adj2"/>
              <a:gd fmla="val 0" name="adj3"/>
            </a:avLst>
          </a:prstGeom>
          <a:solidFill>
            <a:srgbClr val="FF5E0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 “A mí me parecieron todas las sesiones súper interesantes. Todos los videos cada uno trataba de verlos detenidamente, para llevarlos a la práctica…El tiempo uno a uno me ha servido demasiado, bueno todo yo creo…”  A mí me pareció que todo está bien, en el tiempo, en que no estábamos tan presionadas, porque a mí también me llegaba el mensaje, pero en ese momento no podía, me esperaba a lo mejor una media hora a que ya me pudiera sentar y ya poder observar la sesión o contestarla pero ya con tranquilidad, sin andar a las prisas…y pues tratar de mejor tener como los 5 minutitos, que a lo mejor hasta era menos de 5 minutitos, pero estar concentrada en las actividades y en lo que nos proponían hacer.”</a:t>
            </a:r>
            <a:endParaRPr sz="1200">
              <a:solidFill>
                <a:schemeClr val="l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